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0" r:id="rId8"/>
    <p:sldId id="277" r:id="rId9"/>
    <p:sldId id="271" r:id="rId10"/>
    <p:sldId id="279" r:id="rId11"/>
    <p:sldId id="278" r:id="rId12"/>
    <p:sldId id="280" r:id="rId13"/>
    <p:sldId id="281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65" autoAdjust="0"/>
  </p:normalViewPr>
  <p:slideViewPr>
    <p:cSldViewPr snapToGrid="0" showGuides="1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D1FA4-8F6C-41C6-B34D-953DAB3F90AC}" type="doc">
      <dgm:prSet loTypeId="urn:microsoft.com/office/officeart/2011/layout/Tab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64619DC-D6FA-46E8-8DE5-9FD629F10AA1}">
      <dgm:prSet phldrT="[Text]"/>
      <dgm:spPr/>
      <dgm:t>
        <a:bodyPr/>
        <a:lstStyle/>
        <a:p>
          <a:r>
            <a:rPr lang="en-US" dirty="0" err="1"/>
            <a:t>Keuangan</a:t>
          </a:r>
          <a:r>
            <a:rPr lang="en-US" dirty="0"/>
            <a:t> Perusahaan</a:t>
          </a:r>
        </a:p>
      </dgm:t>
    </dgm:pt>
    <dgm:pt modelId="{D05971F9-4EA3-445F-8F6B-CC48DFDDC38E}" type="parTrans" cxnId="{8A6D57D3-6A8A-4FF1-BA06-1C1C174AAB9C}">
      <dgm:prSet/>
      <dgm:spPr/>
      <dgm:t>
        <a:bodyPr/>
        <a:lstStyle/>
        <a:p>
          <a:endParaRPr lang="en-US"/>
        </a:p>
      </dgm:t>
    </dgm:pt>
    <dgm:pt modelId="{A33EEC25-1361-46EB-9639-BF5D677A33D5}" type="sibTrans" cxnId="{8A6D57D3-6A8A-4FF1-BA06-1C1C174AAB9C}">
      <dgm:prSet/>
      <dgm:spPr/>
      <dgm:t>
        <a:bodyPr/>
        <a:lstStyle/>
        <a:p>
          <a:endParaRPr lang="en-US"/>
        </a:p>
      </dgm:t>
    </dgm:pt>
    <dgm:pt modelId="{0134899B-F7A8-4799-A823-6CD3E08E6BA7}">
      <dgm:prSet phldrT="[Text]" custT="1"/>
      <dgm:spPr/>
      <dgm:t>
        <a:bodyPr/>
        <a:lstStyle/>
        <a:p>
          <a:r>
            <a:rPr lang="en-US" sz="2000" dirty="0" err="1"/>
            <a:t>suatu</a:t>
          </a:r>
          <a:r>
            <a:rPr lang="en-US" sz="2000" dirty="0"/>
            <a:t> </a:t>
          </a:r>
          <a:r>
            <a:rPr lang="en-US" sz="2000" dirty="0" err="1"/>
            <a:t>bidang</a:t>
          </a:r>
          <a:r>
            <a:rPr lang="en-US" sz="2000" dirty="0"/>
            <a:t> </a:t>
          </a:r>
          <a:r>
            <a:rPr lang="en-US" sz="2000" dirty="0" err="1"/>
            <a:t>ilmu</a:t>
          </a:r>
          <a:r>
            <a:rPr lang="en-US" sz="2000" dirty="0"/>
            <a:t> yang </a:t>
          </a:r>
          <a:r>
            <a:rPr lang="en-US" sz="2000" dirty="0" err="1"/>
            <a:t>membahas</a:t>
          </a:r>
          <a:r>
            <a:rPr lang="en-US" sz="2000" dirty="0"/>
            <a:t> </a:t>
          </a:r>
          <a:r>
            <a:rPr lang="en-US" sz="2000" dirty="0" err="1"/>
            <a:t>tentang</a:t>
          </a:r>
          <a:r>
            <a:rPr lang="en-US" sz="2000" dirty="0"/>
            <a:t> </a:t>
          </a:r>
          <a:r>
            <a:rPr lang="en-US" sz="2000" dirty="0" err="1"/>
            <a:t>bagaimana</a:t>
          </a:r>
          <a:r>
            <a:rPr lang="en-US" sz="2000" dirty="0"/>
            <a:t> </a:t>
          </a:r>
          <a:r>
            <a:rPr lang="en-US" sz="2000" dirty="0" err="1"/>
            <a:t>suatu</a:t>
          </a:r>
          <a:r>
            <a:rPr lang="en-US" sz="2000" dirty="0"/>
            <a:t> </a:t>
          </a:r>
          <a:r>
            <a:rPr lang="en-US" sz="2000" dirty="0" err="1"/>
            <a:t>perusahaan</a:t>
          </a:r>
          <a:r>
            <a:rPr lang="en-US" sz="2000" dirty="0"/>
            <a:t> </a:t>
          </a:r>
          <a:r>
            <a:rPr lang="en-US" sz="2000" dirty="0" err="1"/>
            <a:t>berusaha</a:t>
          </a:r>
          <a:r>
            <a:rPr lang="en-US" sz="2000" dirty="0"/>
            <a:t> </a:t>
          </a:r>
          <a:r>
            <a:rPr lang="en-US" sz="2000" dirty="0" err="1"/>
            <a:t>mencari</a:t>
          </a:r>
          <a:r>
            <a:rPr lang="en-US" sz="2000" dirty="0"/>
            <a:t> dana dan </a:t>
          </a:r>
          <a:r>
            <a:rPr lang="en-US" sz="2000" dirty="0" err="1"/>
            <a:t>berusaha</a:t>
          </a:r>
          <a:r>
            <a:rPr lang="en-US" sz="2000" dirty="0"/>
            <a:t> </a:t>
          </a:r>
          <a:r>
            <a:rPr lang="en-US" sz="2000" dirty="0" err="1"/>
            <a:t>membagi</a:t>
          </a:r>
          <a:r>
            <a:rPr lang="en-US" sz="2000" dirty="0"/>
            <a:t> </a:t>
          </a:r>
          <a:r>
            <a:rPr lang="en-US" sz="2000" dirty="0" err="1"/>
            <a:t>hasil</a:t>
          </a:r>
          <a:r>
            <a:rPr lang="en-US" sz="2000" dirty="0"/>
            <a:t> </a:t>
          </a:r>
          <a:r>
            <a:rPr lang="en-US" sz="2000" dirty="0" err="1"/>
            <a:t>keuntungan</a:t>
          </a:r>
          <a:r>
            <a:rPr lang="en-US" sz="2000" dirty="0"/>
            <a:t> </a:t>
          </a:r>
          <a:r>
            <a:rPr lang="en-US" sz="2000" dirty="0" err="1"/>
            <a:t>sesuai</a:t>
          </a:r>
          <a:r>
            <a:rPr lang="en-US" sz="2000" dirty="0"/>
            <a:t> </a:t>
          </a:r>
          <a:r>
            <a:rPr lang="en-US" sz="2000" dirty="0" err="1"/>
            <a:t>dengan</a:t>
          </a:r>
          <a:r>
            <a:rPr lang="en-US" sz="2000" dirty="0"/>
            <a:t> </a:t>
          </a:r>
          <a:r>
            <a:rPr lang="en-US" sz="2000" dirty="0" err="1"/>
            <a:t>besarnya</a:t>
          </a:r>
          <a:r>
            <a:rPr lang="en-US" sz="2000" dirty="0"/>
            <a:t> </a:t>
          </a:r>
          <a:r>
            <a:rPr lang="en-US" sz="2000" dirty="0" err="1"/>
            <a:t>kepemilikan</a:t>
          </a:r>
          <a:r>
            <a:rPr lang="en-US" sz="2000" dirty="0"/>
            <a:t> dana yang </a:t>
          </a:r>
          <a:r>
            <a:rPr lang="en-US" sz="2000" dirty="0" err="1"/>
            <a:t>ditempatkan</a:t>
          </a:r>
          <a:r>
            <a:rPr lang="en-US" sz="2000" dirty="0"/>
            <a:t>.</a:t>
          </a:r>
        </a:p>
        <a:p>
          <a:endParaRPr lang="en-US" sz="2000" dirty="0"/>
        </a:p>
      </dgm:t>
    </dgm:pt>
    <dgm:pt modelId="{0D703698-4A6A-4C0C-929C-7BC11AC1C37D}" type="parTrans" cxnId="{688B4F77-5EB6-4A70-A742-AFADBE728275}">
      <dgm:prSet/>
      <dgm:spPr/>
      <dgm:t>
        <a:bodyPr/>
        <a:lstStyle/>
        <a:p>
          <a:endParaRPr lang="en-US"/>
        </a:p>
      </dgm:t>
    </dgm:pt>
    <dgm:pt modelId="{03337C96-D23B-4F21-9B62-89DD01BAE09B}" type="sibTrans" cxnId="{688B4F77-5EB6-4A70-A742-AFADBE728275}">
      <dgm:prSet/>
      <dgm:spPr/>
      <dgm:t>
        <a:bodyPr/>
        <a:lstStyle/>
        <a:p>
          <a:endParaRPr lang="en-US"/>
        </a:p>
      </dgm:t>
    </dgm:pt>
    <dgm:pt modelId="{88760B82-7B11-4854-A62B-A9ED880B2379}">
      <dgm:prSet phldrT="[Text]"/>
      <dgm:spPr/>
      <dgm:t>
        <a:bodyPr/>
        <a:lstStyle/>
        <a:p>
          <a:r>
            <a:rPr lang="en-US" dirty="0" err="1"/>
            <a:t>Keuangan</a:t>
          </a:r>
          <a:r>
            <a:rPr lang="en-US" dirty="0"/>
            <a:t> Negara</a:t>
          </a:r>
        </a:p>
      </dgm:t>
    </dgm:pt>
    <dgm:pt modelId="{CB8EEA93-D352-412D-A841-B1BEDEAF34FD}" type="parTrans" cxnId="{2CDE2FB2-EF98-4D0B-A75C-F7F2D7709E10}">
      <dgm:prSet/>
      <dgm:spPr/>
      <dgm:t>
        <a:bodyPr/>
        <a:lstStyle/>
        <a:p>
          <a:endParaRPr lang="en-US"/>
        </a:p>
      </dgm:t>
    </dgm:pt>
    <dgm:pt modelId="{143B38DB-F4F0-412E-A62C-B6DE5D7CBBCC}" type="sibTrans" cxnId="{2CDE2FB2-EF98-4D0B-A75C-F7F2D7709E10}">
      <dgm:prSet/>
      <dgm:spPr/>
      <dgm:t>
        <a:bodyPr/>
        <a:lstStyle/>
        <a:p>
          <a:endParaRPr lang="en-US"/>
        </a:p>
      </dgm:t>
    </dgm:pt>
    <dgm:pt modelId="{FCC1077B-55D6-4ED7-8020-DDE96A43E91C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2000" dirty="0" err="1" smtClean="0"/>
            <a:t>suatu</a:t>
          </a:r>
          <a:r>
            <a:rPr lang="en-US" sz="2000" dirty="0" smtClean="0"/>
            <a:t> </a:t>
          </a:r>
          <a:r>
            <a:rPr lang="en-US" sz="2000" dirty="0" err="1"/>
            <a:t>bidang</a:t>
          </a:r>
          <a:r>
            <a:rPr lang="en-US" sz="2000" dirty="0"/>
            <a:t> </a:t>
          </a:r>
          <a:r>
            <a:rPr lang="en-US" sz="2000" dirty="0" err="1"/>
            <a:t>ilmu</a:t>
          </a:r>
          <a:r>
            <a:rPr lang="en-US" sz="2000" dirty="0"/>
            <a:t> yang </a:t>
          </a:r>
          <a:r>
            <a:rPr lang="en-US" sz="2000" dirty="0" err="1"/>
            <a:t>membahas</a:t>
          </a:r>
          <a:r>
            <a:rPr lang="en-US" sz="2000" dirty="0"/>
            <a:t> </a:t>
          </a:r>
          <a:r>
            <a:rPr lang="en-US" sz="2000" dirty="0" err="1"/>
            <a:t>tentang</a:t>
          </a:r>
          <a:r>
            <a:rPr lang="en-US" sz="2000" dirty="0"/>
            <a:t> </a:t>
          </a:r>
          <a:r>
            <a:rPr lang="en-US" sz="2000" dirty="0" err="1"/>
            <a:t>bagaimana</a:t>
          </a:r>
          <a:r>
            <a:rPr lang="en-US" sz="2000" dirty="0"/>
            <a:t> </a:t>
          </a:r>
          <a:r>
            <a:rPr lang="en-US" sz="2000" dirty="0" err="1"/>
            <a:t>suatu</a:t>
          </a:r>
          <a:r>
            <a:rPr lang="en-US" sz="2000" dirty="0"/>
            <a:t> negara </a:t>
          </a:r>
          <a:r>
            <a:rPr lang="en-US" sz="2000" dirty="0" err="1"/>
            <a:t>dengan</a:t>
          </a:r>
          <a:r>
            <a:rPr lang="en-US" sz="2000" dirty="0"/>
            <a:t> </a:t>
          </a:r>
          <a:r>
            <a:rPr lang="en-US" sz="2000" dirty="0" err="1"/>
            <a:t>segala</a:t>
          </a:r>
          <a:r>
            <a:rPr lang="en-US" sz="2000" dirty="0"/>
            <a:t> </a:t>
          </a:r>
          <a:r>
            <a:rPr lang="en-US" sz="2000" dirty="0" err="1"/>
            <a:t>perangkatnya</a:t>
          </a:r>
          <a:r>
            <a:rPr lang="en-US" sz="2000" dirty="0"/>
            <a:t> </a:t>
          </a:r>
          <a:r>
            <a:rPr lang="en-US" sz="2000" dirty="0" err="1"/>
            <a:t>berusaha</a:t>
          </a:r>
          <a:r>
            <a:rPr lang="en-US" sz="2000" dirty="0"/>
            <a:t> </a:t>
          </a:r>
          <a:r>
            <a:rPr lang="en-US" sz="2000" dirty="0" err="1"/>
            <a:t>semaksimal</a:t>
          </a:r>
          <a:r>
            <a:rPr lang="en-US" sz="2000" dirty="0"/>
            <a:t> </a:t>
          </a:r>
          <a:r>
            <a:rPr lang="en-US" sz="2000" dirty="0" err="1"/>
            <a:t>mungkin</a:t>
          </a:r>
          <a:r>
            <a:rPr lang="en-US" sz="2000" dirty="0"/>
            <a:t> </a:t>
          </a:r>
          <a:r>
            <a:rPr lang="en-US" sz="2000" dirty="0" err="1"/>
            <a:t>untuk</a:t>
          </a:r>
          <a:r>
            <a:rPr lang="en-US" sz="2000" dirty="0"/>
            <a:t> </a:t>
          </a:r>
          <a:r>
            <a:rPr lang="en-US" sz="2000" dirty="0" err="1"/>
            <a:t>mengelola</a:t>
          </a:r>
          <a:r>
            <a:rPr lang="en-US" sz="2000" dirty="0"/>
            <a:t> </a:t>
          </a:r>
          <a:r>
            <a:rPr lang="en-US" sz="2000" dirty="0" err="1"/>
            <a:t>hak</a:t>
          </a:r>
          <a:r>
            <a:rPr lang="en-US" sz="2000" dirty="0"/>
            <a:t> dan </a:t>
          </a:r>
          <a:r>
            <a:rPr lang="en-US" sz="2000" dirty="0" err="1"/>
            <a:t>kewajiban</a:t>
          </a:r>
          <a:r>
            <a:rPr lang="en-US" sz="2000" dirty="0"/>
            <a:t> negara </a:t>
          </a:r>
          <a:r>
            <a:rPr lang="en-US" sz="2000" dirty="0" err="1"/>
            <a:t>untuk</a:t>
          </a:r>
          <a:r>
            <a:rPr lang="en-US" sz="2000" dirty="0"/>
            <a:t> </a:t>
          </a:r>
          <a:r>
            <a:rPr lang="en-US" sz="2000" dirty="0" err="1"/>
            <a:t>dipergunakan</a:t>
          </a:r>
          <a:r>
            <a:rPr lang="en-US" sz="2000" dirty="0"/>
            <a:t> </a:t>
          </a:r>
          <a:r>
            <a:rPr lang="en-US" sz="2000" dirty="0" err="1"/>
            <a:t>sebesar-besarnya</a:t>
          </a:r>
          <a:r>
            <a:rPr lang="en-US" sz="2000" dirty="0"/>
            <a:t> demi </a:t>
          </a:r>
          <a:r>
            <a:rPr lang="en-US" sz="2000" dirty="0" err="1"/>
            <a:t>tercapainya</a:t>
          </a:r>
          <a:r>
            <a:rPr lang="en-US" sz="2000" dirty="0"/>
            <a:t> </a:t>
          </a:r>
          <a:r>
            <a:rPr lang="en-US" sz="2000" dirty="0" err="1"/>
            <a:t>kemakmuran</a:t>
          </a:r>
          <a:r>
            <a:rPr lang="en-US" sz="2000" dirty="0"/>
            <a:t> </a:t>
          </a:r>
          <a:r>
            <a:rPr lang="en-US" sz="2000" dirty="0" err="1"/>
            <a:t>rakyat</a:t>
          </a:r>
          <a:r>
            <a:rPr lang="en-US" sz="2000" dirty="0"/>
            <a:t>.</a:t>
          </a:r>
        </a:p>
        <a:p>
          <a:pPr>
            <a:buFont typeface="+mj-lt"/>
            <a:buAutoNum type="alphaLcPeriod"/>
          </a:pPr>
          <a:endParaRPr lang="en-US" sz="2000" dirty="0"/>
        </a:p>
      </dgm:t>
    </dgm:pt>
    <dgm:pt modelId="{A391AD5F-531C-4258-B1EB-95560F0970BF}" type="parTrans" cxnId="{4F0F14FB-5153-414F-BBF3-9D191FA190A2}">
      <dgm:prSet/>
      <dgm:spPr/>
      <dgm:t>
        <a:bodyPr/>
        <a:lstStyle/>
        <a:p>
          <a:endParaRPr lang="en-US"/>
        </a:p>
      </dgm:t>
    </dgm:pt>
    <dgm:pt modelId="{CE015725-E1A2-4E86-BA7B-5E9FE9E183AF}" type="sibTrans" cxnId="{4F0F14FB-5153-414F-BBF3-9D191FA190A2}">
      <dgm:prSet/>
      <dgm:spPr/>
      <dgm:t>
        <a:bodyPr/>
        <a:lstStyle/>
        <a:p>
          <a:endParaRPr lang="en-US"/>
        </a:p>
      </dgm:t>
    </dgm:pt>
    <dgm:pt modelId="{C48959BD-7B4A-4977-9A3A-5BD4EDD34188}" type="pres">
      <dgm:prSet presAssocID="{839D1FA4-8F6C-41C6-B34D-953DAB3F90A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05B467F-990A-4439-936F-5F24A00DAC0A}" type="pres">
      <dgm:prSet presAssocID="{864619DC-D6FA-46E8-8DE5-9FD629F10AA1}" presName="composite" presStyleCnt="0"/>
      <dgm:spPr/>
    </dgm:pt>
    <dgm:pt modelId="{3F6F743B-851A-48DD-81ED-3541D88BF572}" type="pres">
      <dgm:prSet presAssocID="{864619DC-D6FA-46E8-8DE5-9FD629F10AA1}" presName="FirstChild" presStyleLbl="revTx" presStyleIdx="0" presStyleCnt="2" custScaleX="88621" custScaleY="1401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9B83B-DB30-4A5A-A898-86FD9D77D484}" type="pres">
      <dgm:prSet presAssocID="{864619DC-D6FA-46E8-8DE5-9FD629F10AA1}" presName="Parent" presStyleLbl="alignNode1" presStyleIdx="0" presStyleCnt="2" custScaleX="122578" custScaleY="9578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40F5-665A-409B-9990-82481B1C645E}" type="pres">
      <dgm:prSet presAssocID="{864619DC-D6FA-46E8-8DE5-9FD629F10AA1}" presName="Accent" presStyleLbl="parChTrans1D1" presStyleIdx="0" presStyleCnt="2"/>
      <dgm:spPr/>
    </dgm:pt>
    <dgm:pt modelId="{0B98C7AF-503C-4376-9EBC-FB0CB60C7306}" type="pres">
      <dgm:prSet presAssocID="{A33EEC25-1361-46EB-9639-BF5D677A33D5}" presName="sibTrans" presStyleCnt="0"/>
      <dgm:spPr/>
    </dgm:pt>
    <dgm:pt modelId="{15321CBD-709E-4097-B7B4-7098C9245E97}" type="pres">
      <dgm:prSet presAssocID="{88760B82-7B11-4854-A62B-A9ED880B2379}" presName="composite" presStyleCnt="0"/>
      <dgm:spPr/>
    </dgm:pt>
    <dgm:pt modelId="{2D19E4A5-0B0F-408D-B810-6029E15B3B1E}" type="pres">
      <dgm:prSet presAssocID="{88760B82-7B11-4854-A62B-A9ED880B2379}" presName="FirstChild" presStyleLbl="revTx" presStyleIdx="1" presStyleCnt="2" custScaleX="88451" custScaleY="1353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724EC-8225-40A5-9ADF-ADD7CF450A93}" type="pres">
      <dgm:prSet presAssocID="{88760B82-7B11-4854-A62B-A9ED880B2379}" presName="Parent" presStyleLbl="alignNode1" presStyleIdx="1" presStyleCnt="2" custScaleX="124988" custScaleY="9910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4DA3F-265B-4E35-BB63-E5763396002A}" type="pres">
      <dgm:prSet presAssocID="{88760B82-7B11-4854-A62B-A9ED880B2379}" presName="Accent" presStyleLbl="parChTrans1D1" presStyleIdx="1" presStyleCnt="2"/>
      <dgm:spPr/>
    </dgm:pt>
  </dgm:ptLst>
  <dgm:cxnLst>
    <dgm:cxn modelId="{8A6D57D3-6A8A-4FF1-BA06-1C1C174AAB9C}" srcId="{839D1FA4-8F6C-41C6-B34D-953DAB3F90AC}" destId="{864619DC-D6FA-46E8-8DE5-9FD629F10AA1}" srcOrd="0" destOrd="0" parTransId="{D05971F9-4EA3-445F-8F6B-CC48DFDDC38E}" sibTransId="{A33EEC25-1361-46EB-9639-BF5D677A33D5}"/>
    <dgm:cxn modelId="{AB924247-D02E-44E1-B49D-949D8134E5DE}" type="presOf" srcId="{FCC1077B-55D6-4ED7-8020-DDE96A43E91C}" destId="{2D19E4A5-0B0F-408D-B810-6029E15B3B1E}" srcOrd="0" destOrd="0" presId="urn:microsoft.com/office/officeart/2011/layout/TabList"/>
    <dgm:cxn modelId="{2CDE2FB2-EF98-4D0B-A75C-F7F2D7709E10}" srcId="{839D1FA4-8F6C-41C6-B34D-953DAB3F90AC}" destId="{88760B82-7B11-4854-A62B-A9ED880B2379}" srcOrd="1" destOrd="0" parTransId="{CB8EEA93-D352-412D-A841-B1BEDEAF34FD}" sibTransId="{143B38DB-F4F0-412E-A62C-B6DE5D7CBBCC}"/>
    <dgm:cxn modelId="{4F0F14FB-5153-414F-BBF3-9D191FA190A2}" srcId="{88760B82-7B11-4854-A62B-A9ED880B2379}" destId="{FCC1077B-55D6-4ED7-8020-DDE96A43E91C}" srcOrd="0" destOrd="0" parTransId="{A391AD5F-531C-4258-B1EB-95560F0970BF}" sibTransId="{CE015725-E1A2-4E86-BA7B-5E9FE9E183AF}"/>
    <dgm:cxn modelId="{688B4F77-5EB6-4A70-A742-AFADBE728275}" srcId="{864619DC-D6FA-46E8-8DE5-9FD629F10AA1}" destId="{0134899B-F7A8-4799-A823-6CD3E08E6BA7}" srcOrd="0" destOrd="0" parTransId="{0D703698-4A6A-4C0C-929C-7BC11AC1C37D}" sibTransId="{03337C96-D23B-4F21-9B62-89DD01BAE09B}"/>
    <dgm:cxn modelId="{05C4449B-5263-4FA3-9141-A5261991757E}" type="presOf" srcId="{88760B82-7B11-4854-A62B-A9ED880B2379}" destId="{49F724EC-8225-40A5-9ADF-ADD7CF450A93}" srcOrd="0" destOrd="0" presId="urn:microsoft.com/office/officeart/2011/layout/TabList"/>
    <dgm:cxn modelId="{725CC341-D69D-4E76-8380-4442B9C79C12}" type="presOf" srcId="{864619DC-D6FA-46E8-8DE5-9FD629F10AA1}" destId="{6BC9B83B-DB30-4A5A-A898-86FD9D77D484}" srcOrd="0" destOrd="0" presId="urn:microsoft.com/office/officeart/2011/layout/TabList"/>
    <dgm:cxn modelId="{8D645242-7F67-4EFA-9629-E8673BC2C92D}" type="presOf" srcId="{0134899B-F7A8-4799-A823-6CD3E08E6BA7}" destId="{3F6F743B-851A-48DD-81ED-3541D88BF572}" srcOrd="0" destOrd="0" presId="urn:microsoft.com/office/officeart/2011/layout/TabList"/>
    <dgm:cxn modelId="{D9461B29-54F3-4240-8FE4-5D5C455184FE}" type="presOf" srcId="{839D1FA4-8F6C-41C6-B34D-953DAB3F90AC}" destId="{C48959BD-7B4A-4977-9A3A-5BD4EDD34188}" srcOrd="0" destOrd="0" presId="urn:microsoft.com/office/officeart/2011/layout/TabList"/>
    <dgm:cxn modelId="{7A2B231D-130C-4CA4-BC65-E8AA2FC42883}" type="presParOf" srcId="{C48959BD-7B4A-4977-9A3A-5BD4EDD34188}" destId="{B05B467F-990A-4439-936F-5F24A00DAC0A}" srcOrd="0" destOrd="0" presId="urn:microsoft.com/office/officeart/2011/layout/TabList"/>
    <dgm:cxn modelId="{EFC4666A-5472-4F11-A838-19ED2CC6C4CD}" type="presParOf" srcId="{B05B467F-990A-4439-936F-5F24A00DAC0A}" destId="{3F6F743B-851A-48DD-81ED-3541D88BF572}" srcOrd="0" destOrd="0" presId="urn:microsoft.com/office/officeart/2011/layout/TabList"/>
    <dgm:cxn modelId="{415A6A71-B00D-4D0C-92FE-54B6371CA9E7}" type="presParOf" srcId="{B05B467F-990A-4439-936F-5F24A00DAC0A}" destId="{6BC9B83B-DB30-4A5A-A898-86FD9D77D484}" srcOrd="1" destOrd="0" presId="urn:microsoft.com/office/officeart/2011/layout/TabList"/>
    <dgm:cxn modelId="{1CC7FE2F-E77C-4F2A-827D-DA682E9D18C3}" type="presParOf" srcId="{B05B467F-990A-4439-936F-5F24A00DAC0A}" destId="{315640F5-665A-409B-9990-82481B1C645E}" srcOrd="2" destOrd="0" presId="urn:microsoft.com/office/officeart/2011/layout/TabList"/>
    <dgm:cxn modelId="{8F29ACAB-A70B-4B7C-992F-CD51D606BFEC}" type="presParOf" srcId="{C48959BD-7B4A-4977-9A3A-5BD4EDD34188}" destId="{0B98C7AF-503C-4376-9EBC-FB0CB60C7306}" srcOrd="1" destOrd="0" presId="urn:microsoft.com/office/officeart/2011/layout/TabList"/>
    <dgm:cxn modelId="{A22D9D2B-DF0A-4B85-B133-85BEDC49E7E0}" type="presParOf" srcId="{C48959BD-7B4A-4977-9A3A-5BD4EDD34188}" destId="{15321CBD-709E-4097-B7B4-7098C9245E97}" srcOrd="2" destOrd="0" presId="urn:microsoft.com/office/officeart/2011/layout/TabList"/>
    <dgm:cxn modelId="{8EB7722F-9C3E-43E6-ACD6-2BEC8EC008DF}" type="presParOf" srcId="{15321CBD-709E-4097-B7B4-7098C9245E97}" destId="{2D19E4A5-0B0F-408D-B810-6029E15B3B1E}" srcOrd="0" destOrd="0" presId="urn:microsoft.com/office/officeart/2011/layout/TabList"/>
    <dgm:cxn modelId="{E9B04528-5185-44F8-AC62-0E31E79D1C53}" type="presParOf" srcId="{15321CBD-709E-4097-B7B4-7098C9245E97}" destId="{49F724EC-8225-40A5-9ADF-ADD7CF450A93}" srcOrd="1" destOrd="0" presId="urn:microsoft.com/office/officeart/2011/layout/TabList"/>
    <dgm:cxn modelId="{13E4AB4F-D6DE-4E14-BD23-C486E88B7F78}" type="presParOf" srcId="{15321CBD-709E-4097-B7B4-7098C9245E97}" destId="{DF94DA3F-265B-4E35-BB63-E5763396002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CED9E2-6253-42A4-B9B8-63978B5EBE3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06AC736-909A-4923-AC72-561774BCD7DE}">
      <dgm:prSet phldrT="[Text]"/>
      <dgm:spPr/>
      <dgm:t>
        <a:bodyPr/>
        <a:lstStyle/>
        <a:p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Mencari</a:t>
          </a:r>
          <a:r>
            <a:rPr lang="en-US" dirty="0"/>
            <a:t> Dana</a:t>
          </a:r>
        </a:p>
      </dgm:t>
    </dgm:pt>
    <dgm:pt modelId="{C469144B-E200-41D2-86D8-0A70EE2B9DAA}" type="parTrans" cxnId="{9A34E73A-F425-4826-A14B-6AE2FFF34080}">
      <dgm:prSet/>
      <dgm:spPr/>
      <dgm:t>
        <a:bodyPr/>
        <a:lstStyle/>
        <a:p>
          <a:endParaRPr lang="en-US"/>
        </a:p>
      </dgm:t>
    </dgm:pt>
    <dgm:pt modelId="{A9893278-68E4-4BF4-A192-5CBCC8D5A3CA}" type="sibTrans" cxnId="{9A34E73A-F425-4826-A14B-6AE2FFF34080}">
      <dgm:prSet/>
      <dgm:spPr/>
      <dgm:t>
        <a:bodyPr/>
        <a:lstStyle/>
        <a:p>
          <a:endParaRPr lang="en-US"/>
        </a:p>
      </dgm:t>
    </dgm:pt>
    <dgm:pt modelId="{DAF688C8-3288-471D-BDC9-504696DC7702}">
      <dgm:prSet phldrT="[Text]"/>
      <dgm:spPr/>
      <dgm:t>
        <a:bodyPr/>
        <a:lstStyle/>
        <a:p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Mengelola</a:t>
          </a:r>
          <a:r>
            <a:rPr lang="en-US" dirty="0"/>
            <a:t> Dana</a:t>
          </a:r>
        </a:p>
      </dgm:t>
    </dgm:pt>
    <dgm:pt modelId="{27124F1B-45E9-4E1B-98C8-CD9E6C297946}" type="parTrans" cxnId="{FC6448E2-E5CF-45F2-8A3D-1A5213006695}">
      <dgm:prSet/>
      <dgm:spPr/>
      <dgm:t>
        <a:bodyPr/>
        <a:lstStyle/>
        <a:p>
          <a:endParaRPr lang="en-US"/>
        </a:p>
      </dgm:t>
    </dgm:pt>
    <dgm:pt modelId="{F46D7C5E-BE73-47C0-9F83-5A0E57AB7CF0}" type="sibTrans" cxnId="{FC6448E2-E5CF-45F2-8A3D-1A5213006695}">
      <dgm:prSet/>
      <dgm:spPr/>
      <dgm:t>
        <a:bodyPr/>
        <a:lstStyle/>
        <a:p>
          <a:endParaRPr lang="en-US"/>
        </a:p>
      </dgm:t>
    </dgm:pt>
    <dgm:pt modelId="{56DC9366-C1A7-49F3-B9F1-003A7902DD13}">
      <dgm:prSet phldrT="[Text]"/>
      <dgm:spPr/>
      <dgm:t>
        <a:bodyPr/>
        <a:lstStyle/>
        <a:p>
          <a:r>
            <a:rPr lang="en-US" dirty="0"/>
            <a:t>Pada </a:t>
          </a:r>
          <a:r>
            <a:rPr lang="en-US" dirty="0" err="1"/>
            <a:t>tahap</a:t>
          </a:r>
          <a:r>
            <a:rPr lang="en-US" dirty="0"/>
            <a:t> </a:t>
          </a:r>
          <a:r>
            <a:rPr lang="en-US" dirty="0" err="1"/>
            <a:t>ini</a:t>
          </a:r>
          <a:r>
            <a:rPr lang="en-US" dirty="0"/>
            <a:t>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manajemen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</a:t>
          </a:r>
          <a:r>
            <a:rPr lang="en-US" dirty="0" err="1"/>
            <a:t>bertugas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mengelola</a:t>
          </a:r>
          <a:r>
            <a:rPr lang="en-US" dirty="0"/>
            <a:t> dana </a:t>
          </a:r>
          <a:r>
            <a:rPr lang="en-US" dirty="0" err="1"/>
            <a:t>perusahaan</a:t>
          </a:r>
          <a:r>
            <a:rPr lang="en-US" dirty="0"/>
            <a:t> dan </a:t>
          </a:r>
          <a:r>
            <a:rPr lang="en-US" dirty="0" err="1"/>
            <a:t>kemudian</a:t>
          </a:r>
          <a:r>
            <a:rPr lang="en-US" dirty="0"/>
            <a:t> </a:t>
          </a:r>
          <a:r>
            <a:rPr lang="en-US" dirty="0" err="1"/>
            <a:t>menginvestasikan</a:t>
          </a:r>
          <a:r>
            <a:rPr lang="en-US" dirty="0"/>
            <a:t> dana </a:t>
          </a:r>
          <a:r>
            <a:rPr lang="en-US" dirty="0" err="1"/>
            <a:t>tersebut</a:t>
          </a:r>
          <a:r>
            <a:rPr lang="en-US" dirty="0"/>
            <a:t> </a:t>
          </a:r>
          <a:r>
            <a:rPr lang="en-US" dirty="0" err="1"/>
            <a:t>ke</a:t>
          </a:r>
          <a:r>
            <a:rPr lang="en-US" dirty="0"/>
            <a:t> </a:t>
          </a:r>
          <a:r>
            <a:rPr lang="en-US" dirty="0" err="1"/>
            <a:t>tempat-tempat</a:t>
          </a:r>
          <a:r>
            <a:rPr lang="en-US" dirty="0"/>
            <a:t> yang </a:t>
          </a:r>
          <a:r>
            <a:rPr lang="en-US" dirty="0" err="1"/>
            <a:t>dianggap</a:t>
          </a:r>
          <a:r>
            <a:rPr lang="en-US" dirty="0"/>
            <a:t> </a:t>
          </a:r>
          <a:r>
            <a:rPr lang="en-US" dirty="0" err="1"/>
            <a:t>produktif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menguntungkan</a:t>
          </a:r>
          <a:endParaRPr lang="en-US" dirty="0"/>
        </a:p>
      </dgm:t>
    </dgm:pt>
    <dgm:pt modelId="{FCEB2815-82C6-4E83-ADAC-2442FB27F708}" type="parTrans" cxnId="{B83E8DBC-992D-40CA-8009-845FAA94993E}">
      <dgm:prSet/>
      <dgm:spPr/>
      <dgm:t>
        <a:bodyPr/>
        <a:lstStyle/>
        <a:p>
          <a:endParaRPr lang="en-US"/>
        </a:p>
      </dgm:t>
    </dgm:pt>
    <dgm:pt modelId="{5F016F0E-26EC-4DD6-AC24-1CD40AAAEDBD}" type="sibTrans" cxnId="{B83E8DBC-992D-40CA-8009-845FAA94993E}">
      <dgm:prSet/>
      <dgm:spPr/>
      <dgm:t>
        <a:bodyPr/>
        <a:lstStyle/>
        <a:p>
          <a:endParaRPr lang="en-US"/>
        </a:p>
      </dgm:t>
    </dgm:pt>
    <dgm:pt modelId="{022227A4-A75A-42B2-BA97-03D688F7B5C0}">
      <dgm:prSet phldrT="[Text]"/>
      <dgm:spPr/>
      <dgm:t>
        <a:bodyPr/>
        <a:lstStyle/>
        <a:p>
          <a:r>
            <a:rPr lang="en-US" dirty="0"/>
            <a:t>Pada </a:t>
          </a:r>
          <a:r>
            <a:rPr lang="en-US" dirty="0" err="1"/>
            <a:t>tahap</a:t>
          </a:r>
          <a:r>
            <a:rPr lang="en-US" dirty="0"/>
            <a:t> </a:t>
          </a:r>
          <a:r>
            <a:rPr lang="en-US" dirty="0" err="1"/>
            <a:t>ini</a:t>
          </a:r>
          <a:r>
            <a:rPr lang="en-US" dirty="0"/>
            <a:t>,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manajer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</a:t>
          </a:r>
          <a:r>
            <a:rPr lang="en-US" dirty="0" err="1"/>
            <a:t>bertugas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mencari</a:t>
          </a:r>
          <a:r>
            <a:rPr lang="en-US" dirty="0"/>
            <a:t> </a:t>
          </a:r>
          <a:r>
            <a:rPr lang="en-US" dirty="0" err="1"/>
            <a:t>sumber-sumber</a:t>
          </a:r>
          <a:r>
            <a:rPr lang="en-US" dirty="0"/>
            <a:t> dana yang </a:t>
          </a:r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dipakai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dimanfaatkan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dijadikan</a:t>
          </a:r>
          <a:r>
            <a:rPr lang="en-US" dirty="0"/>
            <a:t> </a:t>
          </a:r>
          <a:r>
            <a:rPr lang="en-US" dirty="0" err="1"/>
            <a:t>sebagai</a:t>
          </a:r>
          <a:r>
            <a:rPr lang="en-US" dirty="0"/>
            <a:t> modal </a:t>
          </a:r>
          <a:r>
            <a:rPr lang="en-US" dirty="0" err="1"/>
            <a:t>perusahaan</a:t>
          </a:r>
          <a:r>
            <a:rPr lang="en-US" dirty="0"/>
            <a:t>.</a:t>
          </a:r>
        </a:p>
      </dgm:t>
    </dgm:pt>
    <dgm:pt modelId="{AA858095-A4B9-4E2A-A49F-25AE3A501EB1}" type="parTrans" cxnId="{014942F1-8950-48A0-8BC7-ABDBF43FA733}">
      <dgm:prSet/>
      <dgm:spPr/>
      <dgm:t>
        <a:bodyPr/>
        <a:lstStyle/>
        <a:p>
          <a:endParaRPr lang="en-US"/>
        </a:p>
      </dgm:t>
    </dgm:pt>
    <dgm:pt modelId="{88E25F45-F25A-4FDF-9801-F7B22A1F035E}" type="sibTrans" cxnId="{014942F1-8950-48A0-8BC7-ABDBF43FA733}">
      <dgm:prSet/>
      <dgm:spPr/>
      <dgm:t>
        <a:bodyPr/>
        <a:lstStyle/>
        <a:p>
          <a:endParaRPr lang="en-US"/>
        </a:p>
      </dgm:t>
    </dgm:pt>
    <dgm:pt modelId="{4602DF5D-B6D4-4CA3-9D63-3EF3D18C4B19}">
      <dgm:prSet phldrT="[Text]"/>
      <dgm:spPr/>
      <dgm:t>
        <a:bodyPr/>
        <a:lstStyle/>
        <a:p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Membagi</a:t>
          </a:r>
          <a:r>
            <a:rPr lang="en-US" dirty="0"/>
            <a:t> Dana</a:t>
          </a:r>
        </a:p>
      </dgm:t>
    </dgm:pt>
    <dgm:pt modelId="{E5AAAEAF-0CC3-42A3-A6C2-07E66ABE6623}" type="parTrans" cxnId="{DA62DC5E-1A59-4E3E-83A5-60F1F3743299}">
      <dgm:prSet/>
      <dgm:spPr/>
    </dgm:pt>
    <dgm:pt modelId="{A7BBED64-E6E7-469A-BEA4-51E689D992A6}" type="sibTrans" cxnId="{DA62DC5E-1A59-4E3E-83A5-60F1F3743299}">
      <dgm:prSet/>
      <dgm:spPr/>
    </dgm:pt>
    <dgm:pt modelId="{EED7A74F-4715-4FFD-8D53-D3B3EDFE05CE}">
      <dgm:prSet phldrT="[Text]"/>
      <dgm:spPr/>
      <dgm:t>
        <a:bodyPr/>
        <a:lstStyle/>
        <a:p>
          <a:r>
            <a:rPr lang="en-US"/>
            <a:t>Pada tahap ini pihak manajemen keuangan akan melakukan keputusan untuk membagi keuntungan kepada para pemilik sesuai jumlah modal yang disetor atau yang ditempatkan.</a:t>
          </a:r>
          <a:endParaRPr lang="en-US" dirty="0"/>
        </a:p>
      </dgm:t>
    </dgm:pt>
    <dgm:pt modelId="{0275848F-CA79-4455-8B30-482625941F98}" type="parTrans" cxnId="{42961E55-9306-44DF-8137-5B3F0D1E2B61}">
      <dgm:prSet/>
      <dgm:spPr/>
    </dgm:pt>
    <dgm:pt modelId="{16478A11-5093-4808-8365-796A06CD2C57}" type="sibTrans" cxnId="{42961E55-9306-44DF-8137-5B3F0D1E2B61}">
      <dgm:prSet/>
      <dgm:spPr/>
    </dgm:pt>
    <dgm:pt modelId="{1279EF9E-4233-44D3-A640-4D370554FB0F}" type="pres">
      <dgm:prSet presAssocID="{0BCED9E2-6253-42A4-B9B8-63978B5EBE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29723-0345-48E2-9303-F718C9D3AC0A}" type="pres">
      <dgm:prSet presAssocID="{706AC736-909A-4923-AC72-561774BCD7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29B5E-77F6-414F-B08A-6221E24737C3}" type="pres">
      <dgm:prSet presAssocID="{706AC736-909A-4923-AC72-561774BCD7DE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9FE25-35BF-4CF4-B2A8-6079E96A0745}" type="pres">
      <dgm:prSet presAssocID="{DAF688C8-3288-471D-BDC9-504696DC770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94EDC-52B9-4E42-B7E4-DF8511AC4CD0}" type="pres">
      <dgm:prSet presAssocID="{DAF688C8-3288-471D-BDC9-504696DC770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F2657-C640-4608-8E3E-64F88A269E9A}" type="pres">
      <dgm:prSet presAssocID="{4602DF5D-B6D4-4CA3-9D63-3EF3D18C4B1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22D6A-24DB-497F-BB7E-518FB6BBEFE8}" type="pres">
      <dgm:prSet presAssocID="{4602DF5D-B6D4-4CA3-9D63-3EF3D18C4B19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97D112-2AEF-4CD0-8DCE-9C9DE46DE8FD}" type="presOf" srcId="{56DC9366-C1A7-49F3-B9F1-003A7902DD13}" destId="{FFD94EDC-52B9-4E42-B7E4-DF8511AC4CD0}" srcOrd="0" destOrd="0" presId="urn:microsoft.com/office/officeart/2005/8/layout/vList2"/>
    <dgm:cxn modelId="{014942F1-8950-48A0-8BC7-ABDBF43FA733}" srcId="{706AC736-909A-4923-AC72-561774BCD7DE}" destId="{022227A4-A75A-42B2-BA97-03D688F7B5C0}" srcOrd="0" destOrd="0" parTransId="{AA858095-A4B9-4E2A-A49F-25AE3A501EB1}" sibTransId="{88E25F45-F25A-4FDF-9801-F7B22A1F035E}"/>
    <dgm:cxn modelId="{42961E55-9306-44DF-8137-5B3F0D1E2B61}" srcId="{4602DF5D-B6D4-4CA3-9D63-3EF3D18C4B19}" destId="{EED7A74F-4715-4FFD-8D53-D3B3EDFE05CE}" srcOrd="0" destOrd="0" parTransId="{0275848F-CA79-4455-8B30-482625941F98}" sibTransId="{16478A11-5093-4808-8365-796A06CD2C57}"/>
    <dgm:cxn modelId="{10916162-FEDD-40F4-841C-E5882B404541}" type="presOf" srcId="{EED7A74F-4715-4FFD-8D53-D3B3EDFE05CE}" destId="{70722D6A-24DB-497F-BB7E-518FB6BBEFE8}" srcOrd="0" destOrd="0" presId="urn:microsoft.com/office/officeart/2005/8/layout/vList2"/>
    <dgm:cxn modelId="{FC6448E2-E5CF-45F2-8A3D-1A5213006695}" srcId="{0BCED9E2-6253-42A4-B9B8-63978B5EBE3F}" destId="{DAF688C8-3288-471D-BDC9-504696DC7702}" srcOrd="1" destOrd="0" parTransId="{27124F1B-45E9-4E1B-98C8-CD9E6C297946}" sibTransId="{F46D7C5E-BE73-47C0-9F83-5A0E57AB7CF0}"/>
    <dgm:cxn modelId="{E5F4A552-1CF6-4F44-922A-35D371F4158D}" type="presOf" srcId="{0BCED9E2-6253-42A4-B9B8-63978B5EBE3F}" destId="{1279EF9E-4233-44D3-A640-4D370554FB0F}" srcOrd="0" destOrd="0" presId="urn:microsoft.com/office/officeart/2005/8/layout/vList2"/>
    <dgm:cxn modelId="{94D510F9-18B6-49C2-9418-B07466BEF4AF}" type="presOf" srcId="{706AC736-909A-4923-AC72-561774BCD7DE}" destId="{E8629723-0345-48E2-9303-F718C9D3AC0A}" srcOrd="0" destOrd="0" presId="urn:microsoft.com/office/officeart/2005/8/layout/vList2"/>
    <dgm:cxn modelId="{B83E8DBC-992D-40CA-8009-845FAA94993E}" srcId="{DAF688C8-3288-471D-BDC9-504696DC7702}" destId="{56DC9366-C1A7-49F3-B9F1-003A7902DD13}" srcOrd="0" destOrd="0" parTransId="{FCEB2815-82C6-4E83-ADAC-2442FB27F708}" sibTransId="{5F016F0E-26EC-4DD6-AC24-1CD40AAAEDBD}"/>
    <dgm:cxn modelId="{F5637487-E470-44B4-8861-8F081D62FAAB}" type="presOf" srcId="{022227A4-A75A-42B2-BA97-03D688F7B5C0}" destId="{7D929B5E-77F6-414F-B08A-6221E24737C3}" srcOrd="0" destOrd="0" presId="urn:microsoft.com/office/officeart/2005/8/layout/vList2"/>
    <dgm:cxn modelId="{F2CEB31C-97B9-41C0-AA73-B580CF70E8A8}" type="presOf" srcId="{DAF688C8-3288-471D-BDC9-504696DC7702}" destId="{AE59FE25-35BF-4CF4-B2A8-6079E96A0745}" srcOrd="0" destOrd="0" presId="urn:microsoft.com/office/officeart/2005/8/layout/vList2"/>
    <dgm:cxn modelId="{DA62DC5E-1A59-4E3E-83A5-60F1F3743299}" srcId="{0BCED9E2-6253-42A4-B9B8-63978B5EBE3F}" destId="{4602DF5D-B6D4-4CA3-9D63-3EF3D18C4B19}" srcOrd="2" destOrd="0" parTransId="{E5AAAEAF-0CC3-42A3-A6C2-07E66ABE6623}" sibTransId="{A7BBED64-E6E7-469A-BEA4-51E689D992A6}"/>
    <dgm:cxn modelId="{9A34E73A-F425-4826-A14B-6AE2FFF34080}" srcId="{0BCED9E2-6253-42A4-B9B8-63978B5EBE3F}" destId="{706AC736-909A-4923-AC72-561774BCD7DE}" srcOrd="0" destOrd="0" parTransId="{C469144B-E200-41D2-86D8-0A70EE2B9DAA}" sibTransId="{A9893278-68E4-4BF4-A192-5CBCC8D5A3CA}"/>
    <dgm:cxn modelId="{F64F540A-64F9-41B8-A19B-E7FAF3C47986}" type="presOf" srcId="{4602DF5D-B6D4-4CA3-9D63-3EF3D18C4B19}" destId="{456F2657-C640-4608-8E3E-64F88A269E9A}" srcOrd="0" destOrd="0" presId="urn:microsoft.com/office/officeart/2005/8/layout/vList2"/>
    <dgm:cxn modelId="{64ECE984-5654-4F53-8613-E67C65176313}" type="presParOf" srcId="{1279EF9E-4233-44D3-A640-4D370554FB0F}" destId="{E8629723-0345-48E2-9303-F718C9D3AC0A}" srcOrd="0" destOrd="0" presId="urn:microsoft.com/office/officeart/2005/8/layout/vList2"/>
    <dgm:cxn modelId="{8790FFD6-10E4-4D32-9D38-FE006BA78AFA}" type="presParOf" srcId="{1279EF9E-4233-44D3-A640-4D370554FB0F}" destId="{7D929B5E-77F6-414F-B08A-6221E24737C3}" srcOrd="1" destOrd="0" presId="urn:microsoft.com/office/officeart/2005/8/layout/vList2"/>
    <dgm:cxn modelId="{0EE96221-336D-4CBE-B582-356C9935F40E}" type="presParOf" srcId="{1279EF9E-4233-44D3-A640-4D370554FB0F}" destId="{AE59FE25-35BF-4CF4-B2A8-6079E96A0745}" srcOrd="2" destOrd="0" presId="urn:microsoft.com/office/officeart/2005/8/layout/vList2"/>
    <dgm:cxn modelId="{59338FB7-3FFC-4E11-92CE-7AC1BB759412}" type="presParOf" srcId="{1279EF9E-4233-44D3-A640-4D370554FB0F}" destId="{FFD94EDC-52B9-4E42-B7E4-DF8511AC4CD0}" srcOrd="3" destOrd="0" presId="urn:microsoft.com/office/officeart/2005/8/layout/vList2"/>
    <dgm:cxn modelId="{8EB444F9-DB2E-4487-8DCA-CFA9DF5E1875}" type="presParOf" srcId="{1279EF9E-4233-44D3-A640-4D370554FB0F}" destId="{456F2657-C640-4608-8E3E-64F88A269E9A}" srcOrd="4" destOrd="0" presId="urn:microsoft.com/office/officeart/2005/8/layout/vList2"/>
    <dgm:cxn modelId="{1A1F80BC-9983-4824-832C-AAAE4E4EA01C}" type="presParOf" srcId="{1279EF9E-4233-44D3-A640-4D370554FB0F}" destId="{70722D6A-24DB-497F-BB7E-518FB6BBEF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CED9E2-6253-42A4-B9B8-63978B5EBE3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06AC736-909A-4923-AC72-561774BCD7DE}">
      <dgm:prSet phldrT="[Text]"/>
      <dgm:spPr/>
      <dgm:t>
        <a:bodyPr/>
        <a:lstStyle/>
        <a:p>
          <a:r>
            <a:rPr lang="en-US" dirty="0"/>
            <a:t>Pasar </a:t>
          </a:r>
          <a:r>
            <a:rPr lang="en-US" dirty="0" err="1"/>
            <a:t>Uang</a:t>
          </a:r>
          <a:r>
            <a:rPr lang="en-US" dirty="0"/>
            <a:t> dan Pasar Modal</a:t>
          </a:r>
        </a:p>
      </dgm:t>
    </dgm:pt>
    <dgm:pt modelId="{C469144B-E200-41D2-86D8-0A70EE2B9DAA}" type="parTrans" cxnId="{9A34E73A-F425-4826-A14B-6AE2FFF34080}">
      <dgm:prSet/>
      <dgm:spPr/>
      <dgm:t>
        <a:bodyPr/>
        <a:lstStyle/>
        <a:p>
          <a:endParaRPr lang="en-US"/>
        </a:p>
      </dgm:t>
    </dgm:pt>
    <dgm:pt modelId="{A9893278-68E4-4BF4-A192-5CBCC8D5A3CA}" type="sibTrans" cxnId="{9A34E73A-F425-4826-A14B-6AE2FFF34080}">
      <dgm:prSet/>
      <dgm:spPr/>
      <dgm:t>
        <a:bodyPr/>
        <a:lstStyle/>
        <a:p>
          <a:endParaRPr lang="en-US"/>
        </a:p>
      </dgm:t>
    </dgm:pt>
    <dgm:pt modelId="{DAF688C8-3288-471D-BDC9-504696DC7702}">
      <dgm:prSet phldrT="[Text]"/>
      <dgm:spPr/>
      <dgm:t>
        <a:bodyPr/>
        <a:lstStyle/>
        <a:p>
          <a:r>
            <a:rPr lang="en-US" dirty="0" err="1"/>
            <a:t>Investasi</a:t>
          </a:r>
          <a:endParaRPr lang="en-US" dirty="0"/>
        </a:p>
      </dgm:t>
    </dgm:pt>
    <dgm:pt modelId="{27124F1B-45E9-4E1B-98C8-CD9E6C297946}" type="parTrans" cxnId="{FC6448E2-E5CF-45F2-8A3D-1A5213006695}">
      <dgm:prSet/>
      <dgm:spPr/>
      <dgm:t>
        <a:bodyPr/>
        <a:lstStyle/>
        <a:p>
          <a:endParaRPr lang="en-US"/>
        </a:p>
      </dgm:t>
    </dgm:pt>
    <dgm:pt modelId="{F46D7C5E-BE73-47C0-9F83-5A0E57AB7CF0}" type="sibTrans" cxnId="{FC6448E2-E5CF-45F2-8A3D-1A5213006695}">
      <dgm:prSet/>
      <dgm:spPr/>
      <dgm:t>
        <a:bodyPr/>
        <a:lstStyle/>
        <a:p>
          <a:endParaRPr lang="en-US"/>
        </a:p>
      </dgm:t>
    </dgm:pt>
    <dgm:pt modelId="{56DC9366-C1A7-49F3-B9F1-003A7902DD13}">
      <dgm:prSet phldrT="[Text]"/>
      <dgm:spPr/>
      <dgm:t>
        <a:bodyPr/>
        <a:lstStyle/>
        <a:p>
          <a:r>
            <a:rPr lang="en-US" dirty="0"/>
            <a:t>Para </a:t>
          </a:r>
          <a:r>
            <a:rPr lang="en-US" dirty="0" err="1"/>
            <a:t>mahasiswa</a:t>
          </a:r>
          <a:r>
            <a:rPr lang="en-US" dirty="0"/>
            <a:t> </a:t>
          </a:r>
          <a:r>
            <a:rPr lang="en-US" dirty="0" err="1"/>
            <a:t>lulusan</a:t>
          </a:r>
          <a:r>
            <a:rPr lang="en-US" dirty="0"/>
            <a:t> </a:t>
          </a:r>
          <a:r>
            <a:rPr lang="en-US" dirty="0" err="1"/>
            <a:t>jurusan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yang </a:t>
          </a:r>
          <a:r>
            <a:rPr lang="en-US" dirty="0" err="1"/>
            <a:t>bergerak</a:t>
          </a:r>
          <a:r>
            <a:rPr lang="en-US" dirty="0"/>
            <a:t> di </a:t>
          </a:r>
          <a:r>
            <a:rPr lang="en-US" dirty="0" err="1"/>
            <a:t>bidang</a:t>
          </a:r>
          <a:r>
            <a:rPr lang="en-US" dirty="0"/>
            <a:t> </a:t>
          </a:r>
          <a:r>
            <a:rPr lang="en-US" dirty="0" err="1"/>
            <a:t>investasi</a:t>
          </a:r>
          <a:r>
            <a:rPr lang="en-US" dirty="0"/>
            <a:t> </a:t>
          </a:r>
          <a:r>
            <a:rPr lang="en-US" dirty="0" err="1"/>
            <a:t>banyak</a:t>
          </a:r>
          <a:r>
            <a:rPr lang="en-US" dirty="0"/>
            <a:t> yang </a:t>
          </a:r>
          <a:r>
            <a:rPr lang="en-US" dirty="0" err="1"/>
            <a:t>bekerja</a:t>
          </a:r>
          <a:r>
            <a:rPr lang="en-US" dirty="0"/>
            <a:t> di </a:t>
          </a:r>
          <a:r>
            <a:rPr lang="en-US" dirty="0" err="1"/>
            <a:t>perusahaan</a:t>
          </a:r>
          <a:r>
            <a:rPr lang="en-US" dirty="0"/>
            <a:t> </a:t>
          </a:r>
          <a:r>
            <a:rPr lang="en-US" dirty="0" err="1"/>
            <a:t>pialang</a:t>
          </a:r>
          <a:r>
            <a:rPr lang="en-US" dirty="0"/>
            <a:t> </a:t>
          </a:r>
          <a:r>
            <a:rPr lang="en-US" dirty="0" err="1"/>
            <a:t>seperti</a:t>
          </a:r>
          <a:r>
            <a:rPr lang="en-US" dirty="0"/>
            <a:t> </a:t>
          </a:r>
          <a:r>
            <a:rPr lang="en-US" dirty="0" err="1"/>
            <a:t>marril</a:t>
          </a:r>
          <a:r>
            <a:rPr lang="en-US" dirty="0"/>
            <a:t> lynch</a:t>
          </a:r>
        </a:p>
      </dgm:t>
    </dgm:pt>
    <dgm:pt modelId="{FCEB2815-82C6-4E83-ADAC-2442FB27F708}" type="parTrans" cxnId="{B83E8DBC-992D-40CA-8009-845FAA94993E}">
      <dgm:prSet/>
      <dgm:spPr/>
      <dgm:t>
        <a:bodyPr/>
        <a:lstStyle/>
        <a:p>
          <a:endParaRPr lang="en-US"/>
        </a:p>
      </dgm:t>
    </dgm:pt>
    <dgm:pt modelId="{5F016F0E-26EC-4DD6-AC24-1CD40AAAEDBD}" type="sibTrans" cxnId="{B83E8DBC-992D-40CA-8009-845FAA94993E}">
      <dgm:prSet/>
      <dgm:spPr/>
      <dgm:t>
        <a:bodyPr/>
        <a:lstStyle/>
        <a:p>
          <a:endParaRPr lang="en-US"/>
        </a:p>
      </dgm:t>
    </dgm:pt>
    <dgm:pt modelId="{022227A4-A75A-42B2-BA97-03D688F7B5C0}">
      <dgm:prSet phldrT="[Text]"/>
      <dgm:spPr/>
      <dgm:t>
        <a:bodyPr/>
        <a:lstStyle/>
        <a:p>
          <a:r>
            <a:rPr lang="en-US" dirty="0"/>
            <a:t>Agar </a:t>
          </a:r>
          <a:r>
            <a:rPr lang="en-US" dirty="0" err="1"/>
            <a:t>berhasil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bidang</a:t>
          </a:r>
          <a:r>
            <a:rPr lang="en-US" dirty="0"/>
            <a:t> </a:t>
          </a:r>
          <a:r>
            <a:rPr lang="en-US" dirty="0" err="1"/>
            <a:t>ini</a:t>
          </a:r>
          <a:r>
            <a:rPr lang="en-US" dirty="0"/>
            <a:t>, </a:t>
          </a:r>
          <a:r>
            <a:rPr lang="en-US" dirty="0" err="1"/>
            <a:t>seseorang</a:t>
          </a:r>
          <a:r>
            <a:rPr lang="en-US" dirty="0"/>
            <a:t> </a:t>
          </a:r>
          <a:r>
            <a:rPr lang="en-US" dirty="0" err="1"/>
            <a:t>membutuhkan</a:t>
          </a:r>
          <a:r>
            <a:rPr lang="en-US" dirty="0"/>
            <a:t> </a:t>
          </a:r>
          <a:r>
            <a:rPr lang="en-US" dirty="0" err="1"/>
            <a:t>pengetahuan</a:t>
          </a:r>
          <a:r>
            <a:rPr lang="en-US" dirty="0"/>
            <a:t>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teknik-teknik</a:t>
          </a:r>
          <a:r>
            <a:rPr lang="en-US" dirty="0"/>
            <a:t> </a:t>
          </a:r>
          <a:r>
            <a:rPr lang="en-US" dirty="0" err="1"/>
            <a:t>penilaian</a:t>
          </a:r>
          <a:r>
            <a:rPr lang="en-US" dirty="0"/>
            <a:t>, </a:t>
          </a:r>
          <a:r>
            <a:rPr lang="en-US" dirty="0" err="1"/>
            <a:t>faktor-faktor</a:t>
          </a:r>
          <a:r>
            <a:rPr lang="en-US" dirty="0"/>
            <a:t> yang </a:t>
          </a:r>
          <a:r>
            <a:rPr lang="en-US" dirty="0" err="1"/>
            <a:t>menyebabkan</a:t>
          </a:r>
          <a:r>
            <a:rPr lang="en-US" dirty="0"/>
            <a:t> </a:t>
          </a:r>
          <a:r>
            <a:rPr lang="en-US" dirty="0" err="1"/>
            <a:t>suku</a:t>
          </a:r>
          <a:r>
            <a:rPr lang="en-US" dirty="0"/>
            <a:t> </a:t>
          </a:r>
          <a:r>
            <a:rPr lang="en-US" dirty="0" err="1"/>
            <a:t>bunga</a:t>
          </a:r>
          <a:r>
            <a:rPr lang="en-US" dirty="0"/>
            <a:t> naik dan </a:t>
          </a:r>
          <a:r>
            <a:rPr lang="en-US" dirty="0" err="1"/>
            <a:t>turun</a:t>
          </a:r>
          <a:r>
            <a:rPr lang="en-US" dirty="0"/>
            <a:t>, </a:t>
          </a:r>
          <a:r>
            <a:rPr lang="en-US" dirty="0" err="1"/>
            <a:t>peraturan</a:t>
          </a:r>
          <a:r>
            <a:rPr lang="en-US" dirty="0"/>
            <a:t> </a:t>
          </a:r>
          <a:r>
            <a:rPr lang="en-US" dirty="0" err="1"/>
            <a:t>lembaga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, dan </a:t>
          </a:r>
          <a:r>
            <a:rPr lang="en-US" dirty="0" err="1"/>
            <a:t>berbagai</a:t>
          </a:r>
          <a:r>
            <a:rPr lang="en-US" dirty="0"/>
            <a:t> </a:t>
          </a:r>
          <a:r>
            <a:rPr lang="en-US" dirty="0" err="1"/>
            <a:t>jenis</a:t>
          </a:r>
          <a:r>
            <a:rPr lang="en-US" dirty="0"/>
            <a:t> </a:t>
          </a:r>
          <a:r>
            <a:rPr lang="en-US" dirty="0" err="1"/>
            <a:t>instrumen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.</a:t>
          </a:r>
        </a:p>
      </dgm:t>
    </dgm:pt>
    <dgm:pt modelId="{AA858095-A4B9-4E2A-A49F-25AE3A501EB1}" type="parTrans" cxnId="{014942F1-8950-48A0-8BC7-ABDBF43FA733}">
      <dgm:prSet/>
      <dgm:spPr/>
      <dgm:t>
        <a:bodyPr/>
        <a:lstStyle/>
        <a:p>
          <a:endParaRPr lang="en-US"/>
        </a:p>
      </dgm:t>
    </dgm:pt>
    <dgm:pt modelId="{88E25F45-F25A-4FDF-9801-F7B22A1F035E}" type="sibTrans" cxnId="{014942F1-8950-48A0-8BC7-ABDBF43FA733}">
      <dgm:prSet/>
      <dgm:spPr/>
      <dgm:t>
        <a:bodyPr/>
        <a:lstStyle/>
        <a:p>
          <a:endParaRPr lang="en-US"/>
        </a:p>
      </dgm:t>
    </dgm:pt>
    <dgm:pt modelId="{4602DF5D-B6D4-4CA3-9D63-3EF3D18C4B19}">
      <dgm:prSet phldrT="[Text]"/>
      <dgm:spPr/>
      <dgm:t>
        <a:bodyPr/>
        <a:lstStyle/>
        <a:p>
          <a:r>
            <a:rPr lang="en-US" dirty="0" err="1"/>
            <a:t>Manajemen</a:t>
          </a:r>
          <a:r>
            <a:rPr lang="en-US" dirty="0"/>
            <a:t> </a:t>
          </a:r>
          <a:r>
            <a:rPr lang="en-US" dirty="0" err="1"/>
            <a:t>Keuangan</a:t>
          </a:r>
          <a:endParaRPr lang="en-US" dirty="0"/>
        </a:p>
      </dgm:t>
    </dgm:pt>
    <dgm:pt modelId="{E5AAAEAF-0CC3-42A3-A6C2-07E66ABE6623}" type="parTrans" cxnId="{DA62DC5E-1A59-4E3E-83A5-60F1F3743299}">
      <dgm:prSet/>
      <dgm:spPr/>
      <dgm:t>
        <a:bodyPr/>
        <a:lstStyle/>
        <a:p>
          <a:endParaRPr lang="en-US"/>
        </a:p>
      </dgm:t>
    </dgm:pt>
    <dgm:pt modelId="{A7BBED64-E6E7-469A-BEA4-51E689D992A6}" type="sibTrans" cxnId="{DA62DC5E-1A59-4E3E-83A5-60F1F3743299}">
      <dgm:prSet/>
      <dgm:spPr/>
      <dgm:t>
        <a:bodyPr/>
        <a:lstStyle/>
        <a:p>
          <a:endParaRPr lang="en-US"/>
        </a:p>
      </dgm:t>
    </dgm:pt>
    <dgm:pt modelId="{EED7A74F-4715-4FFD-8D53-D3B3EDFE05CE}">
      <dgm:prSet phldrT="[Text]"/>
      <dgm:spPr/>
      <dgm:t>
        <a:bodyPr/>
        <a:lstStyle/>
        <a:p>
          <a:r>
            <a:rPr lang="en-US" dirty="0" err="1"/>
            <a:t>Manajemen</a:t>
          </a:r>
          <a:r>
            <a:rPr lang="en-US" dirty="0"/>
            <a:t> </a:t>
          </a:r>
          <a:r>
            <a:rPr lang="en-US" dirty="0" err="1"/>
            <a:t>kuangan</a:t>
          </a:r>
          <a:r>
            <a:rPr lang="en-US" dirty="0"/>
            <a:t> </a:t>
          </a:r>
          <a:r>
            <a:rPr lang="en-US" dirty="0" err="1"/>
            <a:t>sangat</a:t>
          </a:r>
          <a:r>
            <a:rPr lang="en-US" dirty="0"/>
            <a:t> </a:t>
          </a:r>
          <a:r>
            <a:rPr lang="en-US" dirty="0" err="1"/>
            <a:t>penting</a:t>
          </a:r>
          <a:r>
            <a:rPr lang="en-US" dirty="0"/>
            <a:t> di </a:t>
          </a:r>
          <a:r>
            <a:rPr lang="en-US" dirty="0" err="1"/>
            <a:t>semua</a:t>
          </a:r>
          <a:r>
            <a:rPr lang="en-US" dirty="0"/>
            <a:t> </a:t>
          </a:r>
          <a:r>
            <a:rPr lang="en-US" dirty="0" err="1"/>
            <a:t>jenis</a:t>
          </a:r>
          <a:r>
            <a:rPr lang="en-US" dirty="0"/>
            <a:t> </a:t>
          </a:r>
          <a:r>
            <a:rPr lang="en-US" dirty="0" err="1"/>
            <a:t>perusahaantermasuk</a:t>
          </a:r>
          <a:r>
            <a:rPr lang="en-US" dirty="0"/>
            <a:t> bank, dan </a:t>
          </a:r>
          <a:r>
            <a:rPr lang="en-US" dirty="0" err="1"/>
            <a:t>lembaga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</a:t>
          </a:r>
          <a:r>
            <a:rPr lang="en-US" dirty="0" err="1"/>
            <a:t>lainnya,serta</a:t>
          </a:r>
          <a:r>
            <a:rPr lang="en-US" dirty="0"/>
            <a:t> </a:t>
          </a:r>
          <a:r>
            <a:rPr lang="en-US" dirty="0" err="1"/>
            <a:t>perusahaan</a:t>
          </a:r>
          <a:r>
            <a:rPr lang="en-US" dirty="0"/>
            <a:t> industry dan </a:t>
          </a:r>
          <a:r>
            <a:rPr lang="en-US" dirty="0" err="1"/>
            <a:t>ritel</a:t>
          </a:r>
          <a:r>
            <a:rPr lang="en-US" dirty="0"/>
            <a:t> </a:t>
          </a:r>
          <a:r>
            <a:rPr lang="en-US" dirty="0" err="1"/>
            <a:t>karena</a:t>
          </a:r>
          <a:r>
            <a:rPr lang="en-US" dirty="0"/>
            <a:t> </a:t>
          </a:r>
          <a:r>
            <a:rPr lang="en-US" dirty="0" err="1"/>
            <a:t>ada</a:t>
          </a:r>
          <a:r>
            <a:rPr lang="en-US" dirty="0"/>
            <a:t> </a:t>
          </a:r>
          <a:r>
            <a:rPr lang="en-US" dirty="0" err="1"/>
            <a:t>implikasi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pada </a:t>
          </a:r>
          <a:r>
            <a:rPr lang="en-US" dirty="0" err="1"/>
            <a:t>semua</a:t>
          </a:r>
          <a:r>
            <a:rPr lang="en-US" dirty="0"/>
            <a:t> </a:t>
          </a:r>
          <a:r>
            <a:rPr lang="en-US" dirty="0" err="1"/>
            <a:t>keputusan</a:t>
          </a:r>
          <a:r>
            <a:rPr lang="en-US" dirty="0"/>
            <a:t> </a:t>
          </a:r>
          <a:r>
            <a:rPr lang="en-US" dirty="0" err="1"/>
            <a:t>bisnis</a:t>
          </a:r>
          <a:r>
            <a:rPr lang="en-US" dirty="0"/>
            <a:t>, dan </a:t>
          </a:r>
          <a:r>
            <a:rPr lang="en-US" dirty="0" err="1"/>
            <a:t>eksekutif</a:t>
          </a:r>
          <a:r>
            <a:rPr lang="en-US" dirty="0"/>
            <a:t> </a:t>
          </a:r>
          <a:r>
            <a:rPr lang="en-US" dirty="0" err="1"/>
            <a:t>nonkeuangan</a:t>
          </a:r>
          <a:r>
            <a:rPr lang="en-US" dirty="0"/>
            <a:t> </a:t>
          </a:r>
          <a:r>
            <a:rPr lang="en-US" dirty="0" err="1"/>
            <a:t>harus</a:t>
          </a:r>
          <a:r>
            <a:rPr lang="en-US" dirty="0"/>
            <a:t> </a:t>
          </a:r>
          <a:r>
            <a:rPr lang="en-US" dirty="0" err="1"/>
            <a:t>memiliki</a:t>
          </a:r>
          <a:r>
            <a:rPr lang="en-US" dirty="0"/>
            <a:t> </a:t>
          </a:r>
          <a:r>
            <a:rPr lang="en-US" dirty="0" err="1"/>
            <a:t>pengetahuan</a:t>
          </a:r>
          <a:r>
            <a:rPr lang="en-US" dirty="0"/>
            <a:t> yang </a:t>
          </a:r>
          <a:r>
            <a:rPr lang="en-US" dirty="0" err="1"/>
            <a:t>cukup</a:t>
          </a:r>
          <a:r>
            <a:rPr lang="en-US" dirty="0"/>
            <a:t> di </a:t>
          </a:r>
          <a:r>
            <a:rPr lang="en-US" dirty="0" err="1"/>
            <a:t>bidang</a:t>
          </a:r>
          <a:r>
            <a:rPr lang="en-US" dirty="0"/>
            <a:t> </a:t>
          </a:r>
          <a:r>
            <a:rPr lang="en-US" dirty="0" err="1"/>
            <a:t>keuangan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membuat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analisis</a:t>
          </a:r>
          <a:r>
            <a:rPr lang="en-US" dirty="0"/>
            <a:t>. </a:t>
          </a:r>
        </a:p>
      </dgm:t>
    </dgm:pt>
    <dgm:pt modelId="{0275848F-CA79-4455-8B30-482625941F98}" type="parTrans" cxnId="{42961E55-9306-44DF-8137-5B3F0D1E2B61}">
      <dgm:prSet/>
      <dgm:spPr/>
      <dgm:t>
        <a:bodyPr/>
        <a:lstStyle/>
        <a:p>
          <a:endParaRPr lang="en-US"/>
        </a:p>
      </dgm:t>
    </dgm:pt>
    <dgm:pt modelId="{16478A11-5093-4808-8365-796A06CD2C57}" type="sibTrans" cxnId="{42961E55-9306-44DF-8137-5B3F0D1E2B61}">
      <dgm:prSet/>
      <dgm:spPr/>
      <dgm:t>
        <a:bodyPr/>
        <a:lstStyle/>
        <a:p>
          <a:endParaRPr lang="en-US"/>
        </a:p>
      </dgm:t>
    </dgm:pt>
    <dgm:pt modelId="{1279EF9E-4233-44D3-A640-4D370554FB0F}" type="pres">
      <dgm:prSet presAssocID="{0BCED9E2-6253-42A4-B9B8-63978B5EBE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29723-0345-48E2-9303-F718C9D3AC0A}" type="pres">
      <dgm:prSet presAssocID="{706AC736-909A-4923-AC72-561774BCD7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29B5E-77F6-414F-B08A-6221E24737C3}" type="pres">
      <dgm:prSet presAssocID="{706AC736-909A-4923-AC72-561774BCD7DE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9FE25-35BF-4CF4-B2A8-6079E96A0745}" type="pres">
      <dgm:prSet presAssocID="{DAF688C8-3288-471D-BDC9-504696DC770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94EDC-52B9-4E42-B7E4-DF8511AC4CD0}" type="pres">
      <dgm:prSet presAssocID="{DAF688C8-3288-471D-BDC9-504696DC770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F2657-C640-4608-8E3E-64F88A269E9A}" type="pres">
      <dgm:prSet presAssocID="{4602DF5D-B6D4-4CA3-9D63-3EF3D18C4B1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22D6A-24DB-497F-BB7E-518FB6BBEFE8}" type="pres">
      <dgm:prSet presAssocID="{4602DF5D-B6D4-4CA3-9D63-3EF3D18C4B19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97D112-2AEF-4CD0-8DCE-9C9DE46DE8FD}" type="presOf" srcId="{56DC9366-C1A7-49F3-B9F1-003A7902DD13}" destId="{FFD94EDC-52B9-4E42-B7E4-DF8511AC4CD0}" srcOrd="0" destOrd="0" presId="urn:microsoft.com/office/officeart/2005/8/layout/vList2"/>
    <dgm:cxn modelId="{014942F1-8950-48A0-8BC7-ABDBF43FA733}" srcId="{706AC736-909A-4923-AC72-561774BCD7DE}" destId="{022227A4-A75A-42B2-BA97-03D688F7B5C0}" srcOrd="0" destOrd="0" parTransId="{AA858095-A4B9-4E2A-A49F-25AE3A501EB1}" sibTransId="{88E25F45-F25A-4FDF-9801-F7B22A1F035E}"/>
    <dgm:cxn modelId="{42961E55-9306-44DF-8137-5B3F0D1E2B61}" srcId="{4602DF5D-B6D4-4CA3-9D63-3EF3D18C4B19}" destId="{EED7A74F-4715-4FFD-8D53-D3B3EDFE05CE}" srcOrd="0" destOrd="0" parTransId="{0275848F-CA79-4455-8B30-482625941F98}" sibTransId="{16478A11-5093-4808-8365-796A06CD2C57}"/>
    <dgm:cxn modelId="{10916162-FEDD-40F4-841C-E5882B404541}" type="presOf" srcId="{EED7A74F-4715-4FFD-8D53-D3B3EDFE05CE}" destId="{70722D6A-24DB-497F-BB7E-518FB6BBEFE8}" srcOrd="0" destOrd="0" presId="urn:microsoft.com/office/officeart/2005/8/layout/vList2"/>
    <dgm:cxn modelId="{FC6448E2-E5CF-45F2-8A3D-1A5213006695}" srcId="{0BCED9E2-6253-42A4-B9B8-63978B5EBE3F}" destId="{DAF688C8-3288-471D-BDC9-504696DC7702}" srcOrd="1" destOrd="0" parTransId="{27124F1B-45E9-4E1B-98C8-CD9E6C297946}" sibTransId="{F46D7C5E-BE73-47C0-9F83-5A0E57AB7CF0}"/>
    <dgm:cxn modelId="{E5F4A552-1CF6-4F44-922A-35D371F4158D}" type="presOf" srcId="{0BCED9E2-6253-42A4-B9B8-63978B5EBE3F}" destId="{1279EF9E-4233-44D3-A640-4D370554FB0F}" srcOrd="0" destOrd="0" presId="urn:microsoft.com/office/officeart/2005/8/layout/vList2"/>
    <dgm:cxn modelId="{94D510F9-18B6-49C2-9418-B07466BEF4AF}" type="presOf" srcId="{706AC736-909A-4923-AC72-561774BCD7DE}" destId="{E8629723-0345-48E2-9303-F718C9D3AC0A}" srcOrd="0" destOrd="0" presId="urn:microsoft.com/office/officeart/2005/8/layout/vList2"/>
    <dgm:cxn modelId="{B83E8DBC-992D-40CA-8009-845FAA94993E}" srcId="{DAF688C8-3288-471D-BDC9-504696DC7702}" destId="{56DC9366-C1A7-49F3-B9F1-003A7902DD13}" srcOrd="0" destOrd="0" parTransId="{FCEB2815-82C6-4E83-ADAC-2442FB27F708}" sibTransId="{5F016F0E-26EC-4DD6-AC24-1CD40AAAEDBD}"/>
    <dgm:cxn modelId="{F5637487-E470-44B4-8861-8F081D62FAAB}" type="presOf" srcId="{022227A4-A75A-42B2-BA97-03D688F7B5C0}" destId="{7D929B5E-77F6-414F-B08A-6221E24737C3}" srcOrd="0" destOrd="0" presId="urn:microsoft.com/office/officeart/2005/8/layout/vList2"/>
    <dgm:cxn modelId="{F2CEB31C-97B9-41C0-AA73-B580CF70E8A8}" type="presOf" srcId="{DAF688C8-3288-471D-BDC9-504696DC7702}" destId="{AE59FE25-35BF-4CF4-B2A8-6079E96A0745}" srcOrd="0" destOrd="0" presId="urn:microsoft.com/office/officeart/2005/8/layout/vList2"/>
    <dgm:cxn modelId="{DA62DC5E-1A59-4E3E-83A5-60F1F3743299}" srcId="{0BCED9E2-6253-42A4-B9B8-63978B5EBE3F}" destId="{4602DF5D-B6D4-4CA3-9D63-3EF3D18C4B19}" srcOrd="2" destOrd="0" parTransId="{E5AAAEAF-0CC3-42A3-A6C2-07E66ABE6623}" sibTransId="{A7BBED64-E6E7-469A-BEA4-51E689D992A6}"/>
    <dgm:cxn modelId="{9A34E73A-F425-4826-A14B-6AE2FFF34080}" srcId="{0BCED9E2-6253-42A4-B9B8-63978B5EBE3F}" destId="{706AC736-909A-4923-AC72-561774BCD7DE}" srcOrd="0" destOrd="0" parTransId="{C469144B-E200-41D2-86D8-0A70EE2B9DAA}" sibTransId="{A9893278-68E4-4BF4-A192-5CBCC8D5A3CA}"/>
    <dgm:cxn modelId="{F64F540A-64F9-41B8-A19B-E7FAF3C47986}" type="presOf" srcId="{4602DF5D-B6D4-4CA3-9D63-3EF3D18C4B19}" destId="{456F2657-C640-4608-8E3E-64F88A269E9A}" srcOrd="0" destOrd="0" presId="urn:microsoft.com/office/officeart/2005/8/layout/vList2"/>
    <dgm:cxn modelId="{64ECE984-5654-4F53-8613-E67C65176313}" type="presParOf" srcId="{1279EF9E-4233-44D3-A640-4D370554FB0F}" destId="{E8629723-0345-48E2-9303-F718C9D3AC0A}" srcOrd="0" destOrd="0" presId="urn:microsoft.com/office/officeart/2005/8/layout/vList2"/>
    <dgm:cxn modelId="{8790FFD6-10E4-4D32-9D38-FE006BA78AFA}" type="presParOf" srcId="{1279EF9E-4233-44D3-A640-4D370554FB0F}" destId="{7D929B5E-77F6-414F-B08A-6221E24737C3}" srcOrd="1" destOrd="0" presId="urn:microsoft.com/office/officeart/2005/8/layout/vList2"/>
    <dgm:cxn modelId="{0EE96221-336D-4CBE-B582-356C9935F40E}" type="presParOf" srcId="{1279EF9E-4233-44D3-A640-4D370554FB0F}" destId="{AE59FE25-35BF-4CF4-B2A8-6079E96A0745}" srcOrd="2" destOrd="0" presId="urn:microsoft.com/office/officeart/2005/8/layout/vList2"/>
    <dgm:cxn modelId="{59338FB7-3FFC-4E11-92CE-7AC1BB759412}" type="presParOf" srcId="{1279EF9E-4233-44D3-A640-4D370554FB0F}" destId="{FFD94EDC-52B9-4E42-B7E4-DF8511AC4CD0}" srcOrd="3" destOrd="0" presId="urn:microsoft.com/office/officeart/2005/8/layout/vList2"/>
    <dgm:cxn modelId="{8EB444F9-DB2E-4487-8DCA-CFA9DF5E1875}" type="presParOf" srcId="{1279EF9E-4233-44D3-A640-4D370554FB0F}" destId="{456F2657-C640-4608-8E3E-64F88A269E9A}" srcOrd="4" destOrd="0" presId="urn:microsoft.com/office/officeart/2005/8/layout/vList2"/>
    <dgm:cxn modelId="{1A1F80BC-9983-4824-832C-AAAE4E4EA01C}" type="presParOf" srcId="{1279EF9E-4233-44D3-A640-4D370554FB0F}" destId="{70722D6A-24DB-497F-BB7E-518FB6BBEF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4DA3F-265B-4E35-BB63-E5763396002A}">
      <dsp:nvSpPr>
        <dsp:cNvPr id="0" name=""/>
        <dsp:cNvSpPr/>
      </dsp:nvSpPr>
      <dsp:spPr>
        <a:xfrm>
          <a:off x="102445" y="4579507"/>
          <a:ext cx="6307353" cy="0"/>
        </a:xfrm>
        <a:prstGeom prst="line">
          <a:avLst/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640F5-665A-409B-9990-82481B1C645E}">
      <dsp:nvSpPr>
        <dsp:cNvPr id="0" name=""/>
        <dsp:cNvSpPr/>
      </dsp:nvSpPr>
      <dsp:spPr>
        <a:xfrm>
          <a:off x="92564" y="2182816"/>
          <a:ext cx="6307353" cy="0"/>
        </a:xfrm>
        <a:prstGeom prst="line">
          <a:avLst/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F743B-851A-48DD-81ED-3541D88BF572}">
      <dsp:nvSpPr>
        <dsp:cNvPr id="0" name=""/>
        <dsp:cNvSpPr/>
      </dsp:nvSpPr>
      <dsp:spPr>
        <a:xfrm>
          <a:off x="1998030" y="166572"/>
          <a:ext cx="4136333" cy="235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suatu</a:t>
          </a:r>
          <a:r>
            <a:rPr lang="en-US" sz="2000" kern="1200" dirty="0"/>
            <a:t> </a:t>
          </a:r>
          <a:r>
            <a:rPr lang="en-US" sz="2000" kern="1200" dirty="0" err="1"/>
            <a:t>bidang</a:t>
          </a:r>
          <a:r>
            <a:rPr lang="en-US" sz="2000" kern="1200" dirty="0"/>
            <a:t> </a:t>
          </a:r>
          <a:r>
            <a:rPr lang="en-US" sz="2000" kern="1200" dirty="0" err="1"/>
            <a:t>ilmu</a:t>
          </a:r>
          <a:r>
            <a:rPr lang="en-US" sz="2000" kern="1200" dirty="0"/>
            <a:t> yang </a:t>
          </a:r>
          <a:r>
            <a:rPr lang="en-US" sz="2000" kern="1200" dirty="0" err="1"/>
            <a:t>membahas</a:t>
          </a:r>
          <a:r>
            <a:rPr lang="en-US" sz="2000" kern="1200" dirty="0"/>
            <a:t> </a:t>
          </a:r>
          <a:r>
            <a:rPr lang="en-US" sz="2000" kern="1200" dirty="0" err="1"/>
            <a:t>tentang</a:t>
          </a:r>
          <a:r>
            <a:rPr lang="en-US" sz="2000" kern="1200" dirty="0"/>
            <a:t> </a:t>
          </a:r>
          <a:r>
            <a:rPr lang="en-US" sz="2000" kern="1200" dirty="0" err="1"/>
            <a:t>bagaimana</a:t>
          </a:r>
          <a:r>
            <a:rPr lang="en-US" sz="2000" kern="1200" dirty="0"/>
            <a:t> </a:t>
          </a:r>
          <a:r>
            <a:rPr lang="en-US" sz="2000" kern="1200" dirty="0" err="1"/>
            <a:t>suatu</a:t>
          </a:r>
          <a:r>
            <a:rPr lang="en-US" sz="2000" kern="1200" dirty="0"/>
            <a:t> </a:t>
          </a:r>
          <a:r>
            <a:rPr lang="en-US" sz="2000" kern="1200" dirty="0" err="1"/>
            <a:t>perusahaan</a:t>
          </a:r>
          <a:r>
            <a:rPr lang="en-US" sz="2000" kern="1200" dirty="0"/>
            <a:t> </a:t>
          </a:r>
          <a:r>
            <a:rPr lang="en-US" sz="2000" kern="1200" dirty="0" err="1"/>
            <a:t>berusaha</a:t>
          </a:r>
          <a:r>
            <a:rPr lang="en-US" sz="2000" kern="1200" dirty="0"/>
            <a:t> </a:t>
          </a:r>
          <a:r>
            <a:rPr lang="en-US" sz="2000" kern="1200" dirty="0" err="1"/>
            <a:t>mencari</a:t>
          </a:r>
          <a:r>
            <a:rPr lang="en-US" sz="2000" kern="1200" dirty="0"/>
            <a:t> dana dan </a:t>
          </a:r>
          <a:r>
            <a:rPr lang="en-US" sz="2000" kern="1200" dirty="0" err="1"/>
            <a:t>berusaha</a:t>
          </a:r>
          <a:r>
            <a:rPr lang="en-US" sz="2000" kern="1200" dirty="0"/>
            <a:t> </a:t>
          </a:r>
          <a:r>
            <a:rPr lang="en-US" sz="2000" kern="1200" dirty="0" err="1"/>
            <a:t>membagi</a:t>
          </a:r>
          <a:r>
            <a:rPr lang="en-US" sz="2000" kern="1200" dirty="0"/>
            <a:t> </a:t>
          </a:r>
          <a:r>
            <a:rPr lang="en-US" sz="2000" kern="1200" dirty="0" err="1"/>
            <a:t>hasil</a:t>
          </a:r>
          <a:r>
            <a:rPr lang="en-US" sz="2000" kern="1200" dirty="0"/>
            <a:t> </a:t>
          </a:r>
          <a:r>
            <a:rPr lang="en-US" sz="2000" kern="1200" dirty="0" err="1"/>
            <a:t>keuntungan</a:t>
          </a:r>
          <a:r>
            <a:rPr lang="en-US" sz="2000" kern="1200" dirty="0"/>
            <a:t> </a:t>
          </a:r>
          <a:r>
            <a:rPr lang="en-US" sz="2000" kern="1200" dirty="0" err="1"/>
            <a:t>sesuai</a:t>
          </a:r>
          <a:r>
            <a:rPr lang="en-US" sz="2000" kern="1200" dirty="0"/>
            <a:t> </a:t>
          </a:r>
          <a:r>
            <a:rPr lang="en-US" sz="2000" kern="1200" dirty="0" err="1"/>
            <a:t>dengan</a:t>
          </a:r>
          <a:r>
            <a:rPr lang="en-US" sz="2000" kern="1200" dirty="0"/>
            <a:t> </a:t>
          </a:r>
          <a:r>
            <a:rPr lang="en-US" sz="2000" kern="1200" dirty="0" err="1"/>
            <a:t>besarnya</a:t>
          </a:r>
          <a:r>
            <a:rPr lang="en-US" sz="2000" kern="1200" dirty="0"/>
            <a:t> </a:t>
          </a:r>
          <a:r>
            <a:rPr lang="en-US" sz="2000" kern="1200" dirty="0" err="1"/>
            <a:t>kepemilikan</a:t>
          </a:r>
          <a:r>
            <a:rPr lang="en-US" sz="2000" kern="1200" dirty="0"/>
            <a:t> dana yang </a:t>
          </a:r>
          <a:r>
            <a:rPr lang="en-US" sz="2000" kern="1200" dirty="0" err="1"/>
            <a:t>ditempatkan</a:t>
          </a:r>
          <a:r>
            <a:rPr lang="en-US" sz="2000" kern="1200" dirty="0"/>
            <a:t>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998030" y="166572"/>
        <a:ext cx="4136333" cy="2353438"/>
      </dsp:txXfrm>
    </dsp:sp>
    <dsp:sp modelId="{6BC9B83B-DB30-4A5A-A898-86FD9D77D484}">
      <dsp:nvSpPr>
        <dsp:cNvPr id="0" name=""/>
        <dsp:cNvSpPr/>
      </dsp:nvSpPr>
      <dsp:spPr>
        <a:xfrm>
          <a:off x="-92564" y="539128"/>
          <a:ext cx="2010171" cy="1608327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Keuangan</a:t>
          </a:r>
          <a:r>
            <a:rPr lang="en-US" sz="2600" kern="1200" dirty="0"/>
            <a:t> Perusahaan</a:t>
          </a:r>
        </a:p>
      </dsp:txBody>
      <dsp:txXfrm>
        <a:off x="-14038" y="617654"/>
        <a:ext cx="1853119" cy="1529801"/>
      </dsp:txXfrm>
    </dsp:sp>
    <dsp:sp modelId="{2D19E4A5-0B0F-408D-B810-6029E15B3B1E}">
      <dsp:nvSpPr>
        <dsp:cNvPr id="0" name=""/>
        <dsp:cNvSpPr/>
      </dsp:nvSpPr>
      <dsp:spPr>
        <a:xfrm>
          <a:off x="2011878" y="2603963"/>
          <a:ext cx="4128398" cy="2272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 err="1" smtClean="0"/>
            <a:t>suatu</a:t>
          </a:r>
          <a:r>
            <a:rPr lang="en-US" sz="2000" kern="1200" dirty="0" smtClean="0"/>
            <a:t> </a:t>
          </a:r>
          <a:r>
            <a:rPr lang="en-US" sz="2000" kern="1200" dirty="0" err="1"/>
            <a:t>bidang</a:t>
          </a:r>
          <a:r>
            <a:rPr lang="en-US" sz="2000" kern="1200" dirty="0"/>
            <a:t> </a:t>
          </a:r>
          <a:r>
            <a:rPr lang="en-US" sz="2000" kern="1200" dirty="0" err="1"/>
            <a:t>ilmu</a:t>
          </a:r>
          <a:r>
            <a:rPr lang="en-US" sz="2000" kern="1200" dirty="0"/>
            <a:t> yang </a:t>
          </a:r>
          <a:r>
            <a:rPr lang="en-US" sz="2000" kern="1200" dirty="0" err="1"/>
            <a:t>membahas</a:t>
          </a:r>
          <a:r>
            <a:rPr lang="en-US" sz="2000" kern="1200" dirty="0"/>
            <a:t> </a:t>
          </a:r>
          <a:r>
            <a:rPr lang="en-US" sz="2000" kern="1200" dirty="0" err="1"/>
            <a:t>tentang</a:t>
          </a:r>
          <a:r>
            <a:rPr lang="en-US" sz="2000" kern="1200" dirty="0"/>
            <a:t> </a:t>
          </a:r>
          <a:r>
            <a:rPr lang="en-US" sz="2000" kern="1200" dirty="0" err="1"/>
            <a:t>bagaimana</a:t>
          </a:r>
          <a:r>
            <a:rPr lang="en-US" sz="2000" kern="1200" dirty="0"/>
            <a:t> </a:t>
          </a:r>
          <a:r>
            <a:rPr lang="en-US" sz="2000" kern="1200" dirty="0" err="1"/>
            <a:t>suatu</a:t>
          </a:r>
          <a:r>
            <a:rPr lang="en-US" sz="2000" kern="1200" dirty="0"/>
            <a:t> negara </a:t>
          </a:r>
          <a:r>
            <a:rPr lang="en-US" sz="2000" kern="1200" dirty="0" err="1"/>
            <a:t>dengan</a:t>
          </a:r>
          <a:r>
            <a:rPr lang="en-US" sz="2000" kern="1200" dirty="0"/>
            <a:t> </a:t>
          </a:r>
          <a:r>
            <a:rPr lang="en-US" sz="2000" kern="1200" dirty="0" err="1"/>
            <a:t>segala</a:t>
          </a:r>
          <a:r>
            <a:rPr lang="en-US" sz="2000" kern="1200" dirty="0"/>
            <a:t> </a:t>
          </a:r>
          <a:r>
            <a:rPr lang="en-US" sz="2000" kern="1200" dirty="0" err="1"/>
            <a:t>perangkatnya</a:t>
          </a:r>
          <a:r>
            <a:rPr lang="en-US" sz="2000" kern="1200" dirty="0"/>
            <a:t> </a:t>
          </a:r>
          <a:r>
            <a:rPr lang="en-US" sz="2000" kern="1200" dirty="0" err="1"/>
            <a:t>berusaha</a:t>
          </a:r>
          <a:r>
            <a:rPr lang="en-US" sz="2000" kern="1200" dirty="0"/>
            <a:t> </a:t>
          </a:r>
          <a:r>
            <a:rPr lang="en-US" sz="2000" kern="1200" dirty="0" err="1"/>
            <a:t>semaksimal</a:t>
          </a:r>
          <a:r>
            <a:rPr lang="en-US" sz="2000" kern="1200" dirty="0"/>
            <a:t> </a:t>
          </a:r>
          <a:r>
            <a:rPr lang="en-US" sz="2000" kern="1200" dirty="0" err="1"/>
            <a:t>mungkin</a:t>
          </a:r>
          <a:r>
            <a:rPr lang="en-US" sz="2000" kern="1200" dirty="0"/>
            <a:t> </a:t>
          </a:r>
          <a:r>
            <a:rPr lang="en-US" sz="2000" kern="1200" dirty="0" err="1"/>
            <a:t>untuk</a:t>
          </a:r>
          <a:r>
            <a:rPr lang="en-US" sz="2000" kern="1200" dirty="0"/>
            <a:t> </a:t>
          </a:r>
          <a:r>
            <a:rPr lang="en-US" sz="2000" kern="1200" dirty="0" err="1"/>
            <a:t>mengelola</a:t>
          </a:r>
          <a:r>
            <a:rPr lang="en-US" sz="2000" kern="1200" dirty="0"/>
            <a:t> </a:t>
          </a:r>
          <a:r>
            <a:rPr lang="en-US" sz="2000" kern="1200" dirty="0" err="1"/>
            <a:t>hak</a:t>
          </a:r>
          <a:r>
            <a:rPr lang="en-US" sz="2000" kern="1200" dirty="0"/>
            <a:t> dan </a:t>
          </a:r>
          <a:r>
            <a:rPr lang="en-US" sz="2000" kern="1200" dirty="0" err="1"/>
            <a:t>kewajiban</a:t>
          </a:r>
          <a:r>
            <a:rPr lang="en-US" sz="2000" kern="1200" dirty="0"/>
            <a:t> negara </a:t>
          </a:r>
          <a:r>
            <a:rPr lang="en-US" sz="2000" kern="1200" dirty="0" err="1"/>
            <a:t>untuk</a:t>
          </a:r>
          <a:r>
            <a:rPr lang="en-US" sz="2000" kern="1200" dirty="0"/>
            <a:t> </a:t>
          </a:r>
          <a:r>
            <a:rPr lang="en-US" sz="2000" kern="1200" dirty="0" err="1"/>
            <a:t>dipergunakan</a:t>
          </a:r>
          <a:r>
            <a:rPr lang="en-US" sz="2000" kern="1200" dirty="0"/>
            <a:t> </a:t>
          </a:r>
          <a:r>
            <a:rPr lang="en-US" sz="2000" kern="1200" dirty="0" err="1"/>
            <a:t>sebesar-besarnya</a:t>
          </a:r>
          <a:r>
            <a:rPr lang="en-US" sz="2000" kern="1200" dirty="0"/>
            <a:t> demi </a:t>
          </a:r>
          <a:r>
            <a:rPr lang="en-US" sz="2000" kern="1200" dirty="0" err="1"/>
            <a:t>tercapainya</a:t>
          </a:r>
          <a:r>
            <a:rPr lang="en-US" sz="2000" kern="1200" dirty="0"/>
            <a:t> </a:t>
          </a:r>
          <a:r>
            <a:rPr lang="en-US" sz="2000" kern="1200" dirty="0" err="1"/>
            <a:t>kemakmuran</a:t>
          </a:r>
          <a:r>
            <a:rPr lang="en-US" sz="2000" kern="1200" dirty="0"/>
            <a:t> </a:t>
          </a:r>
          <a:r>
            <a:rPr lang="en-US" sz="2000" kern="1200" dirty="0" err="1"/>
            <a:t>rakyat</a:t>
          </a:r>
          <a:r>
            <a:rPr lang="en-US" sz="2000" kern="1200" dirty="0"/>
            <a:t>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lphaLcPeriod"/>
          </a:pPr>
          <a:endParaRPr lang="en-US" sz="2000" kern="1200" dirty="0"/>
        </a:p>
      </dsp:txBody>
      <dsp:txXfrm>
        <a:off x="2011878" y="2603963"/>
        <a:ext cx="4128398" cy="2272038"/>
      </dsp:txXfrm>
    </dsp:sp>
    <dsp:sp modelId="{49F724EC-8225-40A5-9ADF-ADD7CF450A93}">
      <dsp:nvSpPr>
        <dsp:cNvPr id="0" name=""/>
        <dsp:cNvSpPr/>
      </dsp:nvSpPr>
      <dsp:spPr>
        <a:xfrm>
          <a:off x="-102445" y="2907964"/>
          <a:ext cx="2049692" cy="1664038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Keuangan</a:t>
          </a:r>
          <a:r>
            <a:rPr lang="en-US" sz="2600" kern="1200" dirty="0"/>
            <a:t> Negara</a:t>
          </a:r>
        </a:p>
      </dsp:txBody>
      <dsp:txXfrm>
        <a:off x="-21199" y="2989210"/>
        <a:ext cx="1887200" cy="1582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29723-0345-48E2-9303-F718C9D3AC0A}">
      <dsp:nvSpPr>
        <dsp:cNvPr id="0" name=""/>
        <dsp:cNvSpPr/>
      </dsp:nvSpPr>
      <dsp:spPr>
        <a:xfrm>
          <a:off x="0" y="194108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Bagaimana</a:t>
          </a:r>
          <a:r>
            <a:rPr lang="en-US" sz="2800" kern="1200" dirty="0"/>
            <a:t> </a:t>
          </a:r>
          <a:r>
            <a:rPr lang="en-US" sz="2800" kern="1200" dirty="0" err="1"/>
            <a:t>Mencari</a:t>
          </a:r>
          <a:r>
            <a:rPr lang="en-US" sz="2800" kern="1200" dirty="0"/>
            <a:t> Dana</a:t>
          </a:r>
        </a:p>
      </dsp:txBody>
      <dsp:txXfrm>
        <a:off x="32784" y="226892"/>
        <a:ext cx="11085032" cy="606012"/>
      </dsp:txXfrm>
    </dsp:sp>
    <dsp:sp modelId="{7D929B5E-77F6-414F-B08A-6221E24737C3}">
      <dsp:nvSpPr>
        <dsp:cNvPr id="0" name=""/>
        <dsp:cNvSpPr/>
      </dsp:nvSpPr>
      <dsp:spPr>
        <a:xfrm>
          <a:off x="0" y="865688"/>
          <a:ext cx="11150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/>
            <a:t>Pada </a:t>
          </a:r>
          <a:r>
            <a:rPr lang="en-US" sz="2200" kern="1200" dirty="0" err="1"/>
            <a:t>tahap</a:t>
          </a:r>
          <a:r>
            <a:rPr lang="en-US" sz="2200" kern="1200" dirty="0"/>
            <a:t> </a:t>
          </a:r>
          <a:r>
            <a:rPr lang="en-US" sz="2200" kern="1200" dirty="0" err="1"/>
            <a:t>ini</a:t>
          </a:r>
          <a:r>
            <a:rPr lang="en-US" sz="2200" kern="1200" dirty="0"/>
            <a:t>, </a:t>
          </a:r>
          <a:r>
            <a:rPr lang="en-US" sz="2200" kern="1200" dirty="0" err="1"/>
            <a:t>seorang</a:t>
          </a:r>
          <a:r>
            <a:rPr lang="en-US" sz="2200" kern="1200" dirty="0"/>
            <a:t> </a:t>
          </a:r>
          <a:r>
            <a:rPr lang="en-US" sz="2200" kern="1200" dirty="0" err="1"/>
            <a:t>manajer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</a:t>
          </a:r>
          <a:r>
            <a:rPr lang="en-US" sz="2200" kern="1200" dirty="0" err="1"/>
            <a:t>bertugas</a:t>
          </a:r>
          <a:r>
            <a:rPr lang="en-US" sz="2200" kern="1200" dirty="0"/>
            <a:t> </a:t>
          </a:r>
          <a:r>
            <a:rPr lang="en-US" sz="2200" kern="1200" dirty="0" err="1"/>
            <a:t>untuk</a:t>
          </a:r>
          <a:r>
            <a:rPr lang="en-US" sz="2200" kern="1200" dirty="0"/>
            <a:t> </a:t>
          </a:r>
          <a:r>
            <a:rPr lang="en-US" sz="2200" kern="1200" dirty="0" err="1"/>
            <a:t>mencari</a:t>
          </a:r>
          <a:r>
            <a:rPr lang="en-US" sz="2200" kern="1200" dirty="0"/>
            <a:t> </a:t>
          </a:r>
          <a:r>
            <a:rPr lang="en-US" sz="2200" kern="1200" dirty="0" err="1"/>
            <a:t>sumber-sumber</a:t>
          </a:r>
          <a:r>
            <a:rPr lang="en-US" sz="2200" kern="1200" dirty="0"/>
            <a:t> dana yang </a:t>
          </a:r>
          <a:r>
            <a:rPr lang="en-US" sz="2200" kern="1200" dirty="0" err="1"/>
            <a:t>bisa</a:t>
          </a:r>
          <a:r>
            <a:rPr lang="en-US" sz="2200" kern="1200" dirty="0"/>
            <a:t> </a:t>
          </a:r>
          <a:r>
            <a:rPr lang="en-US" sz="2200" kern="1200" dirty="0" err="1"/>
            <a:t>dipakai</a:t>
          </a:r>
          <a:r>
            <a:rPr lang="en-US" sz="2200" kern="1200" dirty="0"/>
            <a:t> </a:t>
          </a:r>
          <a:r>
            <a:rPr lang="en-US" sz="2200" kern="1200" dirty="0" err="1"/>
            <a:t>atau</a:t>
          </a:r>
          <a:r>
            <a:rPr lang="en-US" sz="2200" kern="1200" dirty="0"/>
            <a:t> </a:t>
          </a:r>
          <a:r>
            <a:rPr lang="en-US" sz="2200" kern="1200" dirty="0" err="1"/>
            <a:t>dimanfaatkan</a:t>
          </a:r>
          <a:r>
            <a:rPr lang="en-US" sz="2200" kern="1200" dirty="0"/>
            <a:t> </a:t>
          </a:r>
          <a:r>
            <a:rPr lang="en-US" sz="2200" kern="1200" dirty="0" err="1"/>
            <a:t>untuk</a:t>
          </a:r>
          <a:r>
            <a:rPr lang="en-US" sz="2200" kern="1200" dirty="0"/>
            <a:t> </a:t>
          </a:r>
          <a:r>
            <a:rPr lang="en-US" sz="2200" kern="1200" dirty="0" err="1"/>
            <a:t>dijadikan</a:t>
          </a:r>
          <a:r>
            <a:rPr lang="en-US" sz="2200" kern="1200" dirty="0"/>
            <a:t> </a:t>
          </a:r>
          <a:r>
            <a:rPr lang="en-US" sz="2200" kern="1200" dirty="0" err="1"/>
            <a:t>sebagai</a:t>
          </a:r>
          <a:r>
            <a:rPr lang="en-US" sz="2200" kern="1200" dirty="0"/>
            <a:t> modal </a:t>
          </a:r>
          <a:r>
            <a:rPr lang="en-US" sz="2200" kern="1200" dirty="0" err="1"/>
            <a:t>perusahaan</a:t>
          </a:r>
          <a:r>
            <a:rPr lang="en-US" sz="2200" kern="1200" dirty="0"/>
            <a:t>.</a:t>
          </a:r>
        </a:p>
      </dsp:txBody>
      <dsp:txXfrm>
        <a:off x="0" y="865688"/>
        <a:ext cx="11150600" cy="695520"/>
      </dsp:txXfrm>
    </dsp:sp>
    <dsp:sp modelId="{AE59FE25-35BF-4CF4-B2A8-6079E96A0745}">
      <dsp:nvSpPr>
        <dsp:cNvPr id="0" name=""/>
        <dsp:cNvSpPr/>
      </dsp:nvSpPr>
      <dsp:spPr>
        <a:xfrm>
          <a:off x="0" y="1561208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Bagaimana</a:t>
          </a:r>
          <a:r>
            <a:rPr lang="en-US" sz="2800" kern="1200" dirty="0"/>
            <a:t> </a:t>
          </a:r>
          <a:r>
            <a:rPr lang="en-US" sz="2800" kern="1200" dirty="0" err="1"/>
            <a:t>Mengelola</a:t>
          </a:r>
          <a:r>
            <a:rPr lang="en-US" sz="2800" kern="1200" dirty="0"/>
            <a:t> Dana</a:t>
          </a:r>
        </a:p>
      </dsp:txBody>
      <dsp:txXfrm>
        <a:off x="32784" y="1593992"/>
        <a:ext cx="11085032" cy="606012"/>
      </dsp:txXfrm>
    </dsp:sp>
    <dsp:sp modelId="{FFD94EDC-52B9-4E42-B7E4-DF8511AC4CD0}">
      <dsp:nvSpPr>
        <dsp:cNvPr id="0" name=""/>
        <dsp:cNvSpPr/>
      </dsp:nvSpPr>
      <dsp:spPr>
        <a:xfrm>
          <a:off x="0" y="2232788"/>
          <a:ext cx="111506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/>
            <a:t>Pada </a:t>
          </a:r>
          <a:r>
            <a:rPr lang="en-US" sz="2200" kern="1200" dirty="0" err="1"/>
            <a:t>tahap</a:t>
          </a:r>
          <a:r>
            <a:rPr lang="en-US" sz="2200" kern="1200" dirty="0"/>
            <a:t> </a:t>
          </a:r>
          <a:r>
            <a:rPr lang="en-US" sz="2200" kern="1200" dirty="0" err="1"/>
            <a:t>ini</a:t>
          </a:r>
          <a:r>
            <a:rPr lang="en-US" sz="2200" kern="1200" dirty="0"/>
            <a:t> </a:t>
          </a:r>
          <a:r>
            <a:rPr lang="en-US" sz="2200" kern="1200" dirty="0" err="1"/>
            <a:t>pihak</a:t>
          </a:r>
          <a:r>
            <a:rPr lang="en-US" sz="2200" kern="1200" dirty="0"/>
            <a:t> </a:t>
          </a:r>
          <a:r>
            <a:rPr lang="en-US" sz="2200" kern="1200" dirty="0" err="1"/>
            <a:t>manajemen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</a:t>
          </a:r>
          <a:r>
            <a:rPr lang="en-US" sz="2200" kern="1200" dirty="0" err="1"/>
            <a:t>bertugas</a:t>
          </a:r>
          <a:r>
            <a:rPr lang="en-US" sz="2200" kern="1200" dirty="0"/>
            <a:t> </a:t>
          </a:r>
          <a:r>
            <a:rPr lang="en-US" sz="2200" kern="1200" dirty="0" err="1"/>
            <a:t>untuk</a:t>
          </a:r>
          <a:r>
            <a:rPr lang="en-US" sz="2200" kern="1200" dirty="0"/>
            <a:t> </a:t>
          </a:r>
          <a:r>
            <a:rPr lang="en-US" sz="2200" kern="1200" dirty="0" err="1"/>
            <a:t>mengelola</a:t>
          </a:r>
          <a:r>
            <a:rPr lang="en-US" sz="2200" kern="1200" dirty="0"/>
            <a:t> dana </a:t>
          </a:r>
          <a:r>
            <a:rPr lang="en-US" sz="2200" kern="1200" dirty="0" err="1"/>
            <a:t>perusahaan</a:t>
          </a:r>
          <a:r>
            <a:rPr lang="en-US" sz="2200" kern="1200" dirty="0"/>
            <a:t> dan </a:t>
          </a:r>
          <a:r>
            <a:rPr lang="en-US" sz="2200" kern="1200" dirty="0" err="1"/>
            <a:t>kemudian</a:t>
          </a:r>
          <a:r>
            <a:rPr lang="en-US" sz="2200" kern="1200" dirty="0"/>
            <a:t> </a:t>
          </a:r>
          <a:r>
            <a:rPr lang="en-US" sz="2200" kern="1200" dirty="0" err="1"/>
            <a:t>menginvestasikan</a:t>
          </a:r>
          <a:r>
            <a:rPr lang="en-US" sz="2200" kern="1200" dirty="0"/>
            <a:t> dana </a:t>
          </a:r>
          <a:r>
            <a:rPr lang="en-US" sz="2200" kern="1200" dirty="0" err="1"/>
            <a:t>tersebut</a:t>
          </a:r>
          <a:r>
            <a:rPr lang="en-US" sz="2200" kern="1200" dirty="0"/>
            <a:t> </a:t>
          </a:r>
          <a:r>
            <a:rPr lang="en-US" sz="2200" kern="1200" dirty="0" err="1"/>
            <a:t>ke</a:t>
          </a:r>
          <a:r>
            <a:rPr lang="en-US" sz="2200" kern="1200" dirty="0"/>
            <a:t> </a:t>
          </a:r>
          <a:r>
            <a:rPr lang="en-US" sz="2200" kern="1200" dirty="0" err="1"/>
            <a:t>tempat-tempat</a:t>
          </a:r>
          <a:r>
            <a:rPr lang="en-US" sz="2200" kern="1200" dirty="0"/>
            <a:t> yang </a:t>
          </a:r>
          <a:r>
            <a:rPr lang="en-US" sz="2200" kern="1200" dirty="0" err="1"/>
            <a:t>dianggap</a:t>
          </a:r>
          <a:r>
            <a:rPr lang="en-US" sz="2200" kern="1200" dirty="0"/>
            <a:t> </a:t>
          </a:r>
          <a:r>
            <a:rPr lang="en-US" sz="2200" kern="1200" dirty="0" err="1"/>
            <a:t>produktif</a:t>
          </a:r>
          <a:r>
            <a:rPr lang="en-US" sz="2200" kern="1200" dirty="0"/>
            <a:t> </a:t>
          </a:r>
          <a:r>
            <a:rPr lang="en-US" sz="2200" kern="1200" dirty="0" err="1"/>
            <a:t>atau</a:t>
          </a:r>
          <a:r>
            <a:rPr lang="en-US" sz="2200" kern="1200" dirty="0"/>
            <a:t> </a:t>
          </a:r>
          <a:r>
            <a:rPr lang="en-US" sz="2200" kern="1200" dirty="0" err="1"/>
            <a:t>menguntungkan</a:t>
          </a:r>
          <a:endParaRPr lang="en-US" sz="2200" kern="1200" dirty="0"/>
        </a:p>
      </dsp:txBody>
      <dsp:txXfrm>
        <a:off x="0" y="2232788"/>
        <a:ext cx="11150600" cy="1014300"/>
      </dsp:txXfrm>
    </dsp:sp>
    <dsp:sp modelId="{456F2657-C640-4608-8E3E-64F88A269E9A}">
      <dsp:nvSpPr>
        <dsp:cNvPr id="0" name=""/>
        <dsp:cNvSpPr/>
      </dsp:nvSpPr>
      <dsp:spPr>
        <a:xfrm>
          <a:off x="0" y="3247088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Bagaimana</a:t>
          </a:r>
          <a:r>
            <a:rPr lang="en-US" sz="2800" kern="1200" dirty="0"/>
            <a:t> </a:t>
          </a:r>
          <a:r>
            <a:rPr lang="en-US" sz="2800" kern="1200" dirty="0" err="1"/>
            <a:t>Membagi</a:t>
          </a:r>
          <a:r>
            <a:rPr lang="en-US" sz="2800" kern="1200" dirty="0"/>
            <a:t> Dana</a:t>
          </a:r>
        </a:p>
      </dsp:txBody>
      <dsp:txXfrm>
        <a:off x="32784" y="3279872"/>
        <a:ext cx="11085032" cy="606012"/>
      </dsp:txXfrm>
    </dsp:sp>
    <dsp:sp modelId="{70722D6A-24DB-497F-BB7E-518FB6BBEFE8}">
      <dsp:nvSpPr>
        <dsp:cNvPr id="0" name=""/>
        <dsp:cNvSpPr/>
      </dsp:nvSpPr>
      <dsp:spPr>
        <a:xfrm>
          <a:off x="0" y="3918668"/>
          <a:ext cx="11150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/>
            <a:t>Pada tahap ini pihak manajemen keuangan akan melakukan keputusan untuk membagi keuntungan kepada para pemilik sesuai jumlah modal yang disetor atau yang ditempatkan.</a:t>
          </a:r>
          <a:endParaRPr lang="en-US" sz="2200" kern="1200" dirty="0"/>
        </a:p>
      </dsp:txBody>
      <dsp:txXfrm>
        <a:off x="0" y="3918668"/>
        <a:ext cx="11150600" cy="695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29723-0345-48E2-9303-F718C9D3AC0A}">
      <dsp:nvSpPr>
        <dsp:cNvPr id="0" name=""/>
        <dsp:cNvSpPr/>
      </dsp:nvSpPr>
      <dsp:spPr>
        <a:xfrm>
          <a:off x="0" y="48521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Pasar </a:t>
          </a:r>
          <a:r>
            <a:rPr lang="en-US" sz="2800" kern="1200" dirty="0" err="1"/>
            <a:t>Uang</a:t>
          </a:r>
          <a:r>
            <a:rPr lang="en-US" sz="2800" kern="1200" dirty="0"/>
            <a:t> dan Pasar Modal</a:t>
          </a:r>
        </a:p>
      </dsp:txBody>
      <dsp:txXfrm>
        <a:off x="32784" y="81305"/>
        <a:ext cx="11085032" cy="606012"/>
      </dsp:txXfrm>
    </dsp:sp>
    <dsp:sp modelId="{7D929B5E-77F6-414F-B08A-6221E24737C3}">
      <dsp:nvSpPr>
        <dsp:cNvPr id="0" name=""/>
        <dsp:cNvSpPr/>
      </dsp:nvSpPr>
      <dsp:spPr>
        <a:xfrm>
          <a:off x="0" y="720101"/>
          <a:ext cx="111506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/>
            <a:t>Agar </a:t>
          </a:r>
          <a:r>
            <a:rPr lang="en-US" sz="2200" kern="1200" dirty="0" err="1"/>
            <a:t>berhasil</a:t>
          </a:r>
          <a:r>
            <a:rPr lang="en-US" sz="2200" kern="1200" dirty="0"/>
            <a:t> </a:t>
          </a:r>
          <a:r>
            <a:rPr lang="en-US" sz="2200" kern="1200" dirty="0" err="1"/>
            <a:t>dalam</a:t>
          </a:r>
          <a:r>
            <a:rPr lang="en-US" sz="2200" kern="1200" dirty="0"/>
            <a:t> </a:t>
          </a:r>
          <a:r>
            <a:rPr lang="en-US" sz="2200" kern="1200" dirty="0" err="1"/>
            <a:t>bidang</a:t>
          </a:r>
          <a:r>
            <a:rPr lang="en-US" sz="2200" kern="1200" dirty="0"/>
            <a:t> </a:t>
          </a:r>
          <a:r>
            <a:rPr lang="en-US" sz="2200" kern="1200" dirty="0" err="1"/>
            <a:t>ini</a:t>
          </a:r>
          <a:r>
            <a:rPr lang="en-US" sz="2200" kern="1200" dirty="0"/>
            <a:t>, </a:t>
          </a:r>
          <a:r>
            <a:rPr lang="en-US" sz="2200" kern="1200" dirty="0" err="1"/>
            <a:t>seseorang</a:t>
          </a:r>
          <a:r>
            <a:rPr lang="en-US" sz="2200" kern="1200" dirty="0"/>
            <a:t> </a:t>
          </a:r>
          <a:r>
            <a:rPr lang="en-US" sz="2200" kern="1200" dirty="0" err="1"/>
            <a:t>membutuhkan</a:t>
          </a:r>
          <a:r>
            <a:rPr lang="en-US" sz="2200" kern="1200" dirty="0"/>
            <a:t> </a:t>
          </a:r>
          <a:r>
            <a:rPr lang="en-US" sz="2200" kern="1200" dirty="0" err="1"/>
            <a:t>pengetahuan</a:t>
          </a:r>
          <a:r>
            <a:rPr lang="en-US" sz="2200" kern="1200" dirty="0"/>
            <a:t> </a:t>
          </a:r>
          <a:r>
            <a:rPr lang="en-US" sz="2200" kern="1200" dirty="0" err="1"/>
            <a:t>akan</a:t>
          </a:r>
          <a:r>
            <a:rPr lang="en-US" sz="2200" kern="1200" dirty="0"/>
            <a:t> </a:t>
          </a:r>
          <a:r>
            <a:rPr lang="en-US" sz="2200" kern="1200" dirty="0" err="1"/>
            <a:t>teknik-teknik</a:t>
          </a:r>
          <a:r>
            <a:rPr lang="en-US" sz="2200" kern="1200" dirty="0"/>
            <a:t> </a:t>
          </a:r>
          <a:r>
            <a:rPr lang="en-US" sz="2200" kern="1200" dirty="0" err="1"/>
            <a:t>penilaian</a:t>
          </a:r>
          <a:r>
            <a:rPr lang="en-US" sz="2200" kern="1200" dirty="0"/>
            <a:t>, </a:t>
          </a:r>
          <a:r>
            <a:rPr lang="en-US" sz="2200" kern="1200" dirty="0" err="1"/>
            <a:t>faktor-faktor</a:t>
          </a:r>
          <a:r>
            <a:rPr lang="en-US" sz="2200" kern="1200" dirty="0"/>
            <a:t> yang </a:t>
          </a:r>
          <a:r>
            <a:rPr lang="en-US" sz="2200" kern="1200" dirty="0" err="1"/>
            <a:t>menyebabkan</a:t>
          </a:r>
          <a:r>
            <a:rPr lang="en-US" sz="2200" kern="1200" dirty="0"/>
            <a:t> </a:t>
          </a:r>
          <a:r>
            <a:rPr lang="en-US" sz="2200" kern="1200" dirty="0" err="1"/>
            <a:t>suku</a:t>
          </a:r>
          <a:r>
            <a:rPr lang="en-US" sz="2200" kern="1200" dirty="0"/>
            <a:t> </a:t>
          </a:r>
          <a:r>
            <a:rPr lang="en-US" sz="2200" kern="1200" dirty="0" err="1"/>
            <a:t>bunga</a:t>
          </a:r>
          <a:r>
            <a:rPr lang="en-US" sz="2200" kern="1200" dirty="0"/>
            <a:t> naik dan </a:t>
          </a:r>
          <a:r>
            <a:rPr lang="en-US" sz="2200" kern="1200" dirty="0" err="1"/>
            <a:t>turun</a:t>
          </a:r>
          <a:r>
            <a:rPr lang="en-US" sz="2200" kern="1200" dirty="0"/>
            <a:t>, </a:t>
          </a:r>
          <a:r>
            <a:rPr lang="en-US" sz="2200" kern="1200" dirty="0" err="1"/>
            <a:t>peraturan</a:t>
          </a:r>
          <a:r>
            <a:rPr lang="en-US" sz="2200" kern="1200" dirty="0"/>
            <a:t> </a:t>
          </a:r>
          <a:r>
            <a:rPr lang="en-US" sz="2200" kern="1200" dirty="0" err="1"/>
            <a:t>lembaga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, dan </a:t>
          </a:r>
          <a:r>
            <a:rPr lang="en-US" sz="2200" kern="1200" dirty="0" err="1"/>
            <a:t>berbagai</a:t>
          </a:r>
          <a:r>
            <a:rPr lang="en-US" sz="2200" kern="1200" dirty="0"/>
            <a:t> </a:t>
          </a:r>
          <a:r>
            <a:rPr lang="en-US" sz="2200" kern="1200" dirty="0" err="1"/>
            <a:t>jenis</a:t>
          </a:r>
          <a:r>
            <a:rPr lang="en-US" sz="2200" kern="1200" dirty="0"/>
            <a:t> </a:t>
          </a:r>
          <a:r>
            <a:rPr lang="en-US" sz="2200" kern="1200" dirty="0" err="1"/>
            <a:t>instrumen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.</a:t>
          </a:r>
        </a:p>
      </dsp:txBody>
      <dsp:txXfrm>
        <a:off x="0" y="720101"/>
        <a:ext cx="11150600" cy="1014300"/>
      </dsp:txXfrm>
    </dsp:sp>
    <dsp:sp modelId="{AE59FE25-35BF-4CF4-B2A8-6079E96A0745}">
      <dsp:nvSpPr>
        <dsp:cNvPr id="0" name=""/>
        <dsp:cNvSpPr/>
      </dsp:nvSpPr>
      <dsp:spPr>
        <a:xfrm>
          <a:off x="0" y="1734401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Investasi</a:t>
          </a:r>
          <a:endParaRPr lang="en-US" sz="2800" kern="1200" dirty="0"/>
        </a:p>
      </dsp:txBody>
      <dsp:txXfrm>
        <a:off x="32784" y="1767185"/>
        <a:ext cx="11085032" cy="606012"/>
      </dsp:txXfrm>
    </dsp:sp>
    <dsp:sp modelId="{FFD94EDC-52B9-4E42-B7E4-DF8511AC4CD0}">
      <dsp:nvSpPr>
        <dsp:cNvPr id="0" name=""/>
        <dsp:cNvSpPr/>
      </dsp:nvSpPr>
      <dsp:spPr>
        <a:xfrm>
          <a:off x="0" y="2405981"/>
          <a:ext cx="111506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/>
            <a:t>Para </a:t>
          </a:r>
          <a:r>
            <a:rPr lang="en-US" sz="2200" kern="1200" dirty="0" err="1"/>
            <a:t>mahasiswa</a:t>
          </a:r>
          <a:r>
            <a:rPr lang="en-US" sz="2200" kern="1200" dirty="0"/>
            <a:t> </a:t>
          </a:r>
          <a:r>
            <a:rPr lang="en-US" sz="2200" kern="1200" dirty="0" err="1"/>
            <a:t>lulusan</a:t>
          </a:r>
          <a:r>
            <a:rPr lang="en-US" sz="2200" kern="1200" dirty="0"/>
            <a:t> </a:t>
          </a:r>
          <a:r>
            <a:rPr lang="en-US" sz="2200" kern="1200" dirty="0" err="1"/>
            <a:t>jurusan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yang </a:t>
          </a:r>
          <a:r>
            <a:rPr lang="en-US" sz="2200" kern="1200" dirty="0" err="1"/>
            <a:t>bergerak</a:t>
          </a:r>
          <a:r>
            <a:rPr lang="en-US" sz="2200" kern="1200" dirty="0"/>
            <a:t> di </a:t>
          </a:r>
          <a:r>
            <a:rPr lang="en-US" sz="2200" kern="1200" dirty="0" err="1"/>
            <a:t>bidang</a:t>
          </a:r>
          <a:r>
            <a:rPr lang="en-US" sz="2200" kern="1200" dirty="0"/>
            <a:t> </a:t>
          </a:r>
          <a:r>
            <a:rPr lang="en-US" sz="2200" kern="1200" dirty="0" err="1"/>
            <a:t>investasi</a:t>
          </a:r>
          <a:r>
            <a:rPr lang="en-US" sz="2200" kern="1200" dirty="0"/>
            <a:t> </a:t>
          </a:r>
          <a:r>
            <a:rPr lang="en-US" sz="2200" kern="1200" dirty="0" err="1"/>
            <a:t>banyak</a:t>
          </a:r>
          <a:r>
            <a:rPr lang="en-US" sz="2200" kern="1200" dirty="0"/>
            <a:t> yang </a:t>
          </a:r>
          <a:r>
            <a:rPr lang="en-US" sz="2200" kern="1200" dirty="0" err="1"/>
            <a:t>bekerja</a:t>
          </a:r>
          <a:r>
            <a:rPr lang="en-US" sz="2200" kern="1200" dirty="0"/>
            <a:t> di </a:t>
          </a:r>
          <a:r>
            <a:rPr lang="en-US" sz="2200" kern="1200" dirty="0" err="1"/>
            <a:t>perusahaan</a:t>
          </a:r>
          <a:r>
            <a:rPr lang="en-US" sz="2200" kern="1200" dirty="0"/>
            <a:t> </a:t>
          </a:r>
          <a:r>
            <a:rPr lang="en-US" sz="2200" kern="1200" dirty="0" err="1"/>
            <a:t>pialang</a:t>
          </a:r>
          <a:r>
            <a:rPr lang="en-US" sz="2200" kern="1200" dirty="0"/>
            <a:t> </a:t>
          </a:r>
          <a:r>
            <a:rPr lang="en-US" sz="2200" kern="1200" dirty="0" err="1"/>
            <a:t>seperti</a:t>
          </a:r>
          <a:r>
            <a:rPr lang="en-US" sz="2200" kern="1200" dirty="0"/>
            <a:t> </a:t>
          </a:r>
          <a:r>
            <a:rPr lang="en-US" sz="2200" kern="1200" dirty="0" err="1"/>
            <a:t>marril</a:t>
          </a:r>
          <a:r>
            <a:rPr lang="en-US" sz="2200" kern="1200" dirty="0"/>
            <a:t> lynch</a:t>
          </a:r>
        </a:p>
      </dsp:txBody>
      <dsp:txXfrm>
        <a:off x="0" y="2405981"/>
        <a:ext cx="11150600" cy="695520"/>
      </dsp:txXfrm>
    </dsp:sp>
    <dsp:sp modelId="{456F2657-C640-4608-8E3E-64F88A269E9A}">
      <dsp:nvSpPr>
        <dsp:cNvPr id="0" name=""/>
        <dsp:cNvSpPr/>
      </dsp:nvSpPr>
      <dsp:spPr>
        <a:xfrm>
          <a:off x="0" y="3101501"/>
          <a:ext cx="11150600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Manajemen</a:t>
          </a:r>
          <a:r>
            <a:rPr lang="en-US" sz="2800" kern="1200" dirty="0"/>
            <a:t> </a:t>
          </a:r>
          <a:r>
            <a:rPr lang="en-US" sz="2800" kern="1200" dirty="0" err="1"/>
            <a:t>Keuangan</a:t>
          </a:r>
          <a:endParaRPr lang="en-US" sz="2800" kern="1200" dirty="0"/>
        </a:p>
      </dsp:txBody>
      <dsp:txXfrm>
        <a:off x="32784" y="3134285"/>
        <a:ext cx="11085032" cy="606012"/>
      </dsp:txXfrm>
    </dsp:sp>
    <dsp:sp modelId="{70722D6A-24DB-497F-BB7E-518FB6BBEFE8}">
      <dsp:nvSpPr>
        <dsp:cNvPr id="0" name=""/>
        <dsp:cNvSpPr/>
      </dsp:nvSpPr>
      <dsp:spPr>
        <a:xfrm>
          <a:off x="0" y="3773081"/>
          <a:ext cx="111506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03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200" kern="1200" dirty="0" err="1"/>
            <a:t>Manajemen</a:t>
          </a:r>
          <a:r>
            <a:rPr lang="en-US" sz="2200" kern="1200" dirty="0"/>
            <a:t> </a:t>
          </a:r>
          <a:r>
            <a:rPr lang="en-US" sz="2200" kern="1200" dirty="0" err="1"/>
            <a:t>kuangan</a:t>
          </a:r>
          <a:r>
            <a:rPr lang="en-US" sz="2200" kern="1200" dirty="0"/>
            <a:t> </a:t>
          </a:r>
          <a:r>
            <a:rPr lang="en-US" sz="2200" kern="1200" dirty="0" err="1"/>
            <a:t>sangat</a:t>
          </a:r>
          <a:r>
            <a:rPr lang="en-US" sz="2200" kern="1200" dirty="0"/>
            <a:t> </a:t>
          </a:r>
          <a:r>
            <a:rPr lang="en-US" sz="2200" kern="1200" dirty="0" err="1"/>
            <a:t>penting</a:t>
          </a:r>
          <a:r>
            <a:rPr lang="en-US" sz="2200" kern="1200" dirty="0"/>
            <a:t> di </a:t>
          </a:r>
          <a:r>
            <a:rPr lang="en-US" sz="2200" kern="1200" dirty="0" err="1"/>
            <a:t>semua</a:t>
          </a:r>
          <a:r>
            <a:rPr lang="en-US" sz="2200" kern="1200" dirty="0"/>
            <a:t> </a:t>
          </a:r>
          <a:r>
            <a:rPr lang="en-US" sz="2200" kern="1200" dirty="0" err="1"/>
            <a:t>jenis</a:t>
          </a:r>
          <a:r>
            <a:rPr lang="en-US" sz="2200" kern="1200" dirty="0"/>
            <a:t> </a:t>
          </a:r>
          <a:r>
            <a:rPr lang="en-US" sz="2200" kern="1200" dirty="0" err="1"/>
            <a:t>perusahaantermasuk</a:t>
          </a:r>
          <a:r>
            <a:rPr lang="en-US" sz="2200" kern="1200" dirty="0"/>
            <a:t> bank, dan </a:t>
          </a:r>
          <a:r>
            <a:rPr lang="en-US" sz="2200" kern="1200" dirty="0" err="1"/>
            <a:t>lembaga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</a:t>
          </a:r>
          <a:r>
            <a:rPr lang="en-US" sz="2200" kern="1200" dirty="0" err="1"/>
            <a:t>lainnya,serta</a:t>
          </a:r>
          <a:r>
            <a:rPr lang="en-US" sz="2200" kern="1200" dirty="0"/>
            <a:t> </a:t>
          </a:r>
          <a:r>
            <a:rPr lang="en-US" sz="2200" kern="1200" dirty="0" err="1"/>
            <a:t>perusahaan</a:t>
          </a:r>
          <a:r>
            <a:rPr lang="en-US" sz="2200" kern="1200" dirty="0"/>
            <a:t> industry dan </a:t>
          </a:r>
          <a:r>
            <a:rPr lang="en-US" sz="2200" kern="1200" dirty="0" err="1"/>
            <a:t>ritel</a:t>
          </a:r>
          <a:r>
            <a:rPr lang="en-US" sz="2200" kern="1200" dirty="0"/>
            <a:t> </a:t>
          </a:r>
          <a:r>
            <a:rPr lang="en-US" sz="2200" kern="1200" dirty="0" err="1"/>
            <a:t>karena</a:t>
          </a:r>
          <a:r>
            <a:rPr lang="en-US" sz="2200" kern="1200" dirty="0"/>
            <a:t> </a:t>
          </a:r>
          <a:r>
            <a:rPr lang="en-US" sz="2200" kern="1200" dirty="0" err="1"/>
            <a:t>ada</a:t>
          </a:r>
          <a:r>
            <a:rPr lang="en-US" sz="2200" kern="1200" dirty="0"/>
            <a:t> </a:t>
          </a:r>
          <a:r>
            <a:rPr lang="en-US" sz="2200" kern="1200" dirty="0" err="1"/>
            <a:t>implikasi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pada </a:t>
          </a:r>
          <a:r>
            <a:rPr lang="en-US" sz="2200" kern="1200" dirty="0" err="1"/>
            <a:t>semua</a:t>
          </a:r>
          <a:r>
            <a:rPr lang="en-US" sz="2200" kern="1200" dirty="0"/>
            <a:t> </a:t>
          </a:r>
          <a:r>
            <a:rPr lang="en-US" sz="2200" kern="1200" dirty="0" err="1"/>
            <a:t>keputusan</a:t>
          </a:r>
          <a:r>
            <a:rPr lang="en-US" sz="2200" kern="1200" dirty="0"/>
            <a:t> </a:t>
          </a:r>
          <a:r>
            <a:rPr lang="en-US" sz="2200" kern="1200" dirty="0" err="1"/>
            <a:t>bisnis</a:t>
          </a:r>
          <a:r>
            <a:rPr lang="en-US" sz="2200" kern="1200" dirty="0"/>
            <a:t>, dan </a:t>
          </a:r>
          <a:r>
            <a:rPr lang="en-US" sz="2200" kern="1200" dirty="0" err="1"/>
            <a:t>eksekutif</a:t>
          </a:r>
          <a:r>
            <a:rPr lang="en-US" sz="2200" kern="1200" dirty="0"/>
            <a:t> </a:t>
          </a:r>
          <a:r>
            <a:rPr lang="en-US" sz="2200" kern="1200" dirty="0" err="1"/>
            <a:t>nonkeuangan</a:t>
          </a:r>
          <a:r>
            <a:rPr lang="en-US" sz="2200" kern="1200" dirty="0"/>
            <a:t> </a:t>
          </a:r>
          <a:r>
            <a:rPr lang="en-US" sz="2200" kern="1200" dirty="0" err="1"/>
            <a:t>harus</a:t>
          </a:r>
          <a:r>
            <a:rPr lang="en-US" sz="2200" kern="1200" dirty="0"/>
            <a:t> </a:t>
          </a:r>
          <a:r>
            <a:rPr lang="en-US" sz="2200" kern="1200" dirty="0" err="1"/>
            <a:t>memiliki</a:t>
          </a:r>
          <a:r>
            <a:rPr lang="en-US" sz="2200" kern="1200" dirty="0"/>
            <a:t> </a:t>
          </a:r>
          <a:r>
            <a:rPr lang="en-US" sz="2200" kern="1200" dirty="0" err="1"/>
            <a:t>pengetahuan</a:t>
          </a:r>
          <a:r>
            <a:rPr lang="en-US" sz="2200" kern="1200" dirty="0"/>
            <a:t> yang </a:t>
          </a:r>
          <a:r>
            <a:rPr lang="en-US" sz="2200" kern="1200" dirty="0" err="1"/>
            <a:t>cukup</a:t>
          </a:r>
          <a:r>
            <a:rPr lang="en-US" sz="2200" kern="1200" dirty="0"/>
            <a:t> di </a:t>
          </a:r>
          <a:r>
            <a:rPr lang="en-US" sz="2200" kern="1200" dirty="0" err="1"/>
            <a:t>bidang</a:t>
          </a:r>
          <a:r>
            <a:rPr lang="en-US" sz="2200" kern="1200" dirty="0"/>
            <a:t> </a:t>
          </a:r>
          <a:r>
            <a:rPr lang="en-US" sz="2200" kern="1200" dirty="0" err="1"/>
            <a:t>keuangan</a:t>
          </a:r>
          <a:r>
            <a:rPr lang="en-US" sz="2200" kern="1200" dirty="0"/>
            <a:t> </a:t>
          </a:r>
          <a:r>
            <a:rPr lang="en-US" sz="2200" kern="1200" dirty="0" err="1"/>
            <a:t>dalam</a:t>
          </a:r>
          <a:r>
            <a:rPr lang="en-US" sz="2200" kern="1200" dirty="0"/>
            <a:t> </a:t>
          </a:r>
          <a:r>
            <a:rPr lang="en-US" sz="2200" kern="1200" dirty="0" err="1"/>
            <a:t>membuat</a:t>
          </a:r>
          <a:r>
            <a:rPr lang="en-US" sz="2200" kern="1200" dirty="0"/>
            <a:t> </a:t>
          </a:r>
          <a:r>
            <a:rPr lang="en-US" sz="2200" kern="1200" dirty="0" err="1"/>
            <a:t>suatu</a:t>
          </a:r>
          <a:r>
            <a:rPr lang="en-US" sz="2200" kern="1200" dirty="0"/>
            <a:t> </a:t>
          </a:r>
          <a:r>
            <a:rPr lang="en-US" sz="2200" kern="1200" dirty="0" err="1"/>
            <a:t>analisis</a:t>
          </a:r>
          <a:r>
            <a:rPr lang="en-US" sz="2200" kern="1200" dirty="0"/>
            <a:t>. </a:t>
          </a:r>
        </a:p>
      </dsp:txBody>
      <dsp:txXfrm>
        <a:off x="0" y="3773081"/>
        <a:ext cx="11150600" cy="130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10/23/2019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7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2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1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=""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=""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=""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=""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=""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=""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=""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=""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=""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=""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=""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=""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=""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10/23/2019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1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microsoft.com/office/2007/relationships/diagramDrawing" Target="../diagrams/drawing2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6.sv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1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microsoft.com/office/2007/relationships/diagramDrawing" Target="../diagrams/drawing3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6.svg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=""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RUANG LINGKUP MANAJEMEN KEUANGAN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073" y="4279971"/>
            <a:ext cx="5555671" cy="2578029"/>
          </a:xfrm>
        </p:spPr>
        <p:txBody>
          <a:bodyPr/>
          <a:lstStyle/>
          <a:p>
            <a:pPr algn="ctr"/>
            <a:r>
              <a:rPr lang="en-US" sz="2400" b="1" dirty="0" err="1"/>
              <a:t>Kelompok</a:t>
            </a:r>
            <a:r>
              <a:rPr lang="en-US" sz="2400" b="1" dirty="0"/>
              <a:t> 1</a:t>
            </a:r>
          </a:p>
          <a:p>
            <a:pPr algn="just"/>
            <a:r>
              <a:rPr lang="en-US" sz="2000" b="1" dirty="0"/>
              <a:t>Nurul </a:t>
            </a:r>
            <a:r>
              <a:rPr lang="en-US" sz="2000" b="1" dirty="0" err="1"/>
              <a:t>istiqamah</a:t>
            </a:r>
            <a:r>
              <a:rPr lang="en-US" sz="2000" b="1" dirty="0"/>
              <a:t> </a:t>
            </a:r>
            <a:r>
              <a:rPr lang="en-US" sz="2000" b="1" dirty="0" err="1"/>
              <a:t>hamka</a:t>
            </a:r>
            <a:r>
              <a:rPr lang="en-US" sz="2000" b="1" dirty="0"/>
              <a:t>	</a:t>
            </a:r>
            <a:r>
              <a:rPr lang="en-US" sz="2000" b="1" dirty="0" err="1"/>
              <a:t>nanda</a:t>
            </a:r>
            <a:r>
              <a:rPr lang="en-US" sz="2000" b="1" dirty="0"/>
              <a:t> tiara</a:t>
            </a:r>
          </a:p>
          <a:p>
            <a:pPr algn="just"/>
            <a:r>
              <a:rPr lang="en-US" sz="2000" b="1" dirty="0" err="1"/>
              <a:t>Agam</a:t>
            </a:r>
            <a:r>
              <a:rPr lang="en-US" sz="2000" b="1" dirty="0"/>
              <a:t> Dias </a:t>
            </a:r>
            <a:r>
              <a:rPr lang="en-US" sz="2000" b="1" dirty="0" err="1"/>
              <a:t>Triackmal</a:t>
            </a:r>
            <a:r>
              <a:rPr lang="en-US" sz="2000" b="1" dirty="0"/>
              <a:t>		</a:t>
            </a:r>
            <a:r>
              <a:rPr lang="en-US" sz="2000" b="1" dirty="0" err="1"/>
              <a:t>Herbianti</a:t>
            </a:r>
            <a:endParaRPr lang="en-US" sz="2000" b="1" dirty="0"/>
          </a:p>
          <a:p>
            <a:pPr algn="just"/>
            <a:r>
              <a:rPr lang="en-US" sz="2000" b="1" dirty="0" err="1"/>
              <a:t>Isharul</a:t>
            </a:r>
            <a:r>
              <a:rPr lang="en-US" sz="2000" b="1" dirty="0"/>
              <a:t> </a:t>
            </a:r>
            <a:r>
              <a:rPr lang="en-US" sz="2000" b="1" dirty="0" err="1"/>
              <a:t>Dwi</a:t>
            </a:r>
            <a:r>
              <a:rPr lang="en-US" sz="2000" b="1" dirty="0"/>
              <a:t> </a:t>
            </a:r>
            <a:r>
              <a:rPr lang="en-US" sz="2000" b="1" dirty="0" err="1"/>
              <a:t>Haq</a:t>
            </a:r>
            <a:r>
              <a:rPr lang="en-US" sz="2000" b="1" dirty="0"/>
              <a:t>		ACHSAN WIDI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59" y="263703"/>
            <a:ext cx="5502293" cy="1437231"/>
          </a:xfrm>
        </p:spPr>
        <p:txBody>
          <a:bodyPr/>
          <a:lstStyle/>
          <a:p>
            <a:r>
              <a:rPr lang="en-US" sz="2400" dirty="0" err="1"/>
              <a:t>Menurut</a:t>
            </a:r>
            <a:r>
              <a:rPr lang="en-US" sz="2400" dirty="0"/>
              <a:t> C. Van Horne, </a:t>
            </a:r>
            <a:r>
              <a:rPr lang="en-US" sz="2400" dirty="0" err="1"/>
              <a:t>keputusan</a:t>
            </a:r>
            <a:r>
              <a:rPr lang="en-US" sz="2400" dirty="0"/>
              <a:t> yang </a:t>
            </a:r>
            <a:r>
              <a:rPr lang="en-US" sz="2400" dirty="0" err="1"/>
              <a:t>diambil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, </a:t>
            </a:r>
            <a:r>
              <a:rPr lang="en-US" sz="2400" dirty="0" err="1"/>
              <a:t>memuat</a:t>
            </a:r>
            <a:r>
              <a:rPr lang="en-US" sz="2400" dirty="0"/>
              <a:t>: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5355E4-73E5-4B8E-A67E-82D69FCE4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59" y="1700934"/>
            <a:ext cx="5502293" cy="4351338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en-US" dirty="0"/>
              <a:t>Keputusan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,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penempatan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aktiva</a:t>
            </a:r>
            <a:endParaRPr lang="en-US" dirty="0"/>
          </a:p>
          <a:p>
            <a:pPr marL="457200" lvl="0" indent="-457200">
              <a:buAutoNum type="arabicPeriod"/>
            </a:pPr>
            <a:r>
              <a:rPr lang="en-US" dirty="0"/>
              <a:t>Keputusan </a:t>
            </a:r>
            <a:r>
              <a:rPr lang="en-US" dirty="0" err="1"/>
              <a:t>Pendanaan</a:t>
            </a:r>
            <a:r>
              <a:rPr lang="en-US" dirty="0"/>
              <a:t>,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dana yang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endParaRPr lang="en-US" dirty="0"/>
          </a:p>
          <a:p>
            <a:pPr marL="457200" lvl="0" indent="-457200">
              <a:buAutoNum type="arabicPeriod"/>
            </a:pPr>
            <a:r>
              <a:rPr lang="en-US" dirty="0"/>
              <a:t>Keputusan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 </a:t>
            </a:r>
            <a:r>
              <a:rPr lang="en-US" dirty="0" err="1"/>
              <a:t>lancar</a:t>
            </a:r>
            <a:r>
              <a:rPr lang="en-US" dirty="0"/>
              <a:t> dan </a:t>
            </a:r>
            <a:r>
              <a:rPr lang="en-US" dirty="0" err="1"/>
              <a:t>aktiva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.</a:t>
            </a:r>
          </a:p>
        </p:txBody>
      </p:sp>
      <p:pic>
        <p:nvPicPr>
          <p:cNvPr id="9" name="Picture Placeholder 9" descr="skyscrappers">
            <a:extLst>
              <a:ext uri="{FF2B5EF4-FFF2-40B4-BE49-F238E27FC236}">
                <a16:creationId xmlns="" xmlns:a16="http://schemas.microsoft.com/office/drawing/2014/main" id="{D41925A6-82C8-464A-A9DA-1595164823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8" b="4178"/>
          <a:stretch>
            <a:fillRect/>
          </a:stretch>
        </p:blipFill>
        <p:spPr>
          <a:xfrm>
            <a:off x="6738853" y="-1064886"/>
            <a:ext cx="6307137" cy="5780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790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=""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9418" y="1154831"/>
            <a:ext cx="9033164" cy="940181"/>
          </a:xfrm>
        </p:spPr>
        <p:txBody>
          <a:bodyPr/>
          <a:lstStyle/>
          <a:p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yang </a:t>
            </a:r>
            <a:r>
              <a:rPr lang="en-US" sz="2400" dirty="0" err="1"/>
              <a:t>fokusnya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mengelola</a:t>
            </a:r>
            <a:r>
              <a:rPr lang="en-US" sz="2400" dirty="0"/>
              <a:t> dana </a:t>
            </a:r>
            <a:r>
              <a:rPr lang="en-US" sz="2400" dirty="0" err="1"/>
              <a:t>perusahaan</a:t>
            </a:r>
            <a:r>
              <a:rPr lang="en-US" sz="2400" dirty="0"/>
              <a:t> yang </a:t>
            </a:r>
            <a:r>
              <a:rPr lang="en-US" sz="2400" dirty="0" err="1"/>
              <a:t>efektif</a:t>
            </a:r>
            <a:r>
              <a:rPr lang="en-US" sz="2400" dirty="0"/>
              <a:t> dan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guna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ditetapkan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. 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=""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2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yang </a:t>
            </a:r>
            <a:r>
              <a:rPr lang="en-US" sz="2400" dirty="0" err="1"/>
              <a:t>dianggap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persamaan</a:t>
            </a:r>
            <a:r>
              <a:rPr lang="en-US" sz="2400" dirty="0"/>
              <a:t> dan </a:t>
            </a:r>
            <a:r>
              <a:rPr lang="en-US" sz="2400" dirty="0" err="1"/>
              <a:t>perbedaan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: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8E84227D-2AD5-4D37-8411-7C4AFA709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694451"/>
              </p:ext>
            </p:extLst>
          </p:nvPr>
        </p:nvGraphicFramePr>
        <p:xfrm>
          <a:off x="539749" y="1413164"/>
          <a:ext cx="6307353" cy="5042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Placeholder 6" descr="skyscrappers">
            <a:extLst>
              <a:ext uri="{FF2B5EF4-FFF2-40B4-BE49-F238E27FC236}">
                <a16:creationId xmlns=""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708" y="0"/>
            <a:ext cx="5502293" cy="50425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22046"/>
            <a:ext cx="4587222" cy="435133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err="1"/>
              <a:t>Menyusun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pemasukan</a:t>
            </a:r>
            <a:r>
              <a:rPr lang="en-US" dirty="0"/>
              <a:t> dan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penganggaran</a:t>
            </a:r>
            <a:r>
              <a:rPr lang="en-US" dirty="0"/>
              <a:t> dana </a:t>
            </a:r>
            <a:r>
              <a:rPr lang="en-US" dirty="0" err="1"/>
              <a:t>secara</a:t>
            </a:r>
            <a:r>
              <a:rPr lang="en-US" dirty="0"/>
              <a:t> detail</a:t>
            </a:r>
          </a:p>
          <a:p>
            <a:pPr marL="342900" indent="-342900">
              <a:buAutoNum type="arabicPeriod"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pengelola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&amp; </a:t>
            </a:r>
            <a:r>
              <a:rPr lang="en-US" dirty="0" err="1"/>
              <a:t>perbaikan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pemeriksa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endParaRPr lang="en-US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=""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2849" y="988536"/>
            <a:ext cx="4937211" cy="4884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22046"/>
            <a:ext cx="45872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memaksimalkan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dijual</a:t>
            </a:r>
            <a:r>
              <a:rPr lang="en-US" dirty="0"/>
              <a:t>,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setinggi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.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manajer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peredaran</a:t>
            </a:r>
            <a:r>
              <a:rPr lang="en-US" dirty="0"/>
              <a:t> </a:t>
            </a:r>
            <a:r>
              <a:rPr lang="en-US" dirty="0" err="1"/>
              <a:t>uang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agar </a:t>
            </a:r>
            <a:r>
              <a:rPr lang="en-US" dirty="0" err="1"/>
              <a:t>terhindar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risiko-risiko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merugikan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=""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2849" y="988536"/>
            <a:ext cx="4937211" cy="4884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73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=""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1989138"/>
            <a:ext cx="503238" cy="50165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=""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88763" y="1989138"/>
            <a:ext cx="503237" cy="501650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A3EE02D8-447D-4D0A-B5F1-4548E09A6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765872"/>
              </p:ext>
            </p:extLst>
          </p:nvPr>
        </p:nvGraphicFramePr>
        <p:xfrm>
          <a:off x="515938" y="1330036"/>
          <a:ext cx="11150600" cy="480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=""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89708" y="0"/>
            <a:ext cx="5502293" cy="50425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5355E4-73E5-4B8E-A67E-82D69FCE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Perusahaan </a:t>
            </a:r>
            <a:r>
              <a:rPr lang="en-US" dirty="0" err="1"/>
              <a:t>Perseorangan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Firma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Perseroan </a:t>
            </a:r>
            <a:r>
              <a:rPr lang="en-US" dirty="0" err="1"/>
              <a:t>Komanditer</a:t>
            </a:r>
            <a:r>
              <a:rPr lang="en-US" dirty="0"/>
              <a:t>/CV</a:t>
            </a:r>
          </a:p>
          <a:p>
            <a:pPr marL="457200" indent="-457200">
              <a:buAutoNum type="arabicPeriod"/>
            </a:pPr>
            <a:r>
              <a:rPr lang="en-US" dirty="0"/>
              <a:t>Perseroan </a:t>
            </a:r>
            <a:r>
              <a:rPr lang="en-US" dirty="0" err="1"/>
              <a:t>Terbatas</a:t>
            </a:r>
            <a:r>
              <a:rPr lang="en-US" dirty="0"/>
              <a:t>/PT</a:t>
            </a:r>
          </a:p>
          <a:p>
            <a:pPr marL="457200" indent="-457200">
              <a:buAutoNum type="arabicPeriod"/>
            </a:pPr>
            <a:r>
              <a:rPr lang="en-US" dirty="0"/>
              <a:t>Perusahaan Negara</a:t>
            </a:r>
          </a:p>
          <a:p>
            <a:pPr marL="457200" indent="-457200">
              <a:buAutoNum type="arabicPeriod"/>
            </a:pPr>
            <a:r>
              <a:rPr lang="en-US" dirty="0"/>
              <a:t>Perusahaan </a:t>
            </a:r>
            <a:r>
              <a:rPr lang="en-US" dirty="0" err="1"/>
              <a:t>Pemerintah</a:t>
            </a:r>
            <a:r>
              <a:rPr lang="en-US" dirty="0"/>
              <a:t> yang lain</a:t>
            </a:r>
          </a:p>
          <a:p>
            <a:pPr marL="457200" indent="-457200">
              <a:buAutoNum type="arabicPeriod"/>
            </a:pPr>
            <a:r>
              <a:rPr lang="en-US" dirty="0" err="1"/>
              <a:t>Koperasi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25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manajer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3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agar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menjalankan</a:t>
            </a:r>
            <a:r>
              <a:rPr lang="en-US" sz="2400" dirty="0"/>
              <a:t> </a:t>
            </a:r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=""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1989138"/>
            <a:ext cx="503238" cy="50165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=""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88763" y="1989138"/>
            <a:ext cx="503237" cy="501650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A3EE02D8-447D-4D0A-B5F1-4548E09A6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979553"/>
              </p:ext>
            </p:extLst>
          </p:nvPr>
        </p:nvGraphicFramePr>
        <p:xfrm>
          <a:off x="515938" y="1330036"/>
          <a:ext cx="11150600" cy="512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12010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502293" cy="1325563"/>
          </a:xfrm>
        </p:spPr>
        <p:txBody>
          <a:bodyPr/>
          <a:lstStyle/>
          <a:p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manajer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luas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: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5355E4-73E5-4B8E-A67E-82D69FCE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AutoNum type="arabicPeriod"/>
            </a:pP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.</a:t>
            </a:r>
          </a:p>
          <a:p>
            <a:pPr marL="457200" lvl="0" indent="-457200">
              <a:buAutoNum type="arabicPeriod"/>
            </a:pP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optimal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457200" lvl="0" indent="-457200">
              <a:buAutoNum type="arabicPeriod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pendanaan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rangka</a:t>
            </a:r>
            <a:r>
              <a:rPr lang="en-US" dirty="0"/>
              <a:t> </a:t>
            </a:r>
            <a:r>
              <a:rPr lang="en-US" dirty="0" err="1"/>
              <a:t>mendanai</a:t>
            </a:r>
            <a:r>
              <a:rPr lang="en-US" dirty="0"/>
              <a:t> </a:t>
            </a:r>
            <a:r>
              <a:rPr lang="en-US" dirty="0" err="1"/>
              <a:t>aktivitas-aktivitas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 dan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</p:txBody>
      </p:sp>
      <p:pic>
        <p:nvPicPr>
          <p:cNvPr id="9" name="Picture Placeholder 9" descr="skyscrappers">
            <a:extLst>
              <a:ext uri="{FF2B5EF4-FFF2-40B4-BE49-F238E27FC236}">
                <a16:creationId xmlns="" xmlns:a16="http://schemas.microsoft.com/office/drawing/2014/main" id="{D41925A6-82C8-464A-A9DA-1595164823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8" b="4178"/>
          <a:stretch>
            <a:fillRect/>
          </a:stretch>
        </p:blipFill>
        <p:spPr>
          <a:xfrm>
            <a:off x="6738853" y="-1064886"/>
            <a:ext cx="6307137" cy="5780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3448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72F8CF-3688-4B14-A13A-EB7FF46D2F47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502</Words>
  <Application>Microsoft Office PowerPoint</Application>
  <PresentationFormat>Custom</PresentationFormat>
  <Paragraphs>74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RUANG LINGKUP MANAJEMEN KEUANGAN</vt:lpstr>
      <vt:lpstr>Apa itu Manajemen Keuangan ?</vt:lpstr>
      <vt:lpstr>2 bidang keuangan yang dianggap memiliki persamaan dan perbedaan yaitu : </vt:lpstr>
      <vt:lpstr>Fungsi Manajemen Keuangan </vt:lpstr>
      <vt:lpstr>tujuan Manajemen Keuangan </vt:lpstr>
      <vt:lpstr>Ruang Lingkup Manajemen Keuangan</vt:lpstr>
      <vt:lpstr>Bentuk-bentuk Organisasi Bisnis </vt:lpstr>
      <vt:lpstr>manajer keuangan harus memiliki pengetahuan dari 3 bidang ini agar mereka dapat menjalankan tugas dengan baik</vt:lpstr>
      <vt:lpstr>pengaruh manajer keuangan perusahaan telah memiliki fungsi keuangan yang lebih luas, yaitu: </vt:lpstr>
      <vt:lpstr>Menurut C. Van Horne, keputusan yang diambil dalam manajemen keuangan, memuat: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2019-10-09T13:21:31Z</dcterms:created>
  <dcterms:modified xsi:type="dcterms:W3CDTF">2019-10-24T03:00:59Z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